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57"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FF9900"/>
    <a:srgbClr val="FF33CC"/>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723" autoAdjust="0"/>
  </p:normalViewPr>
  <p:slideViewPr>
    <p:cSldViewPr snapToGrid="0">
      <p:cViewPr>
        <p:scale>
          <a:sx n="150" d="100"/>
          <a:sy n="150" d="100"/>
        </p:scale>
        <p:origin x="-1812" y="21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4008" y="102"/>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handoutMaster" Target="handoutMasters/handoutMaster1.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9413" cy="495300"/>
          </a:xfrm>
          <a:prstGeom prst="rect">
            <a:avLst/>
          </a:prstGeom>
        </p:spPr>
        <p:txBody>
          <a:bodyPr vert="horz" lIns="91427" tIns="45714" rIns="91427" bIns="45714"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14763" y="1"/>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2021/12/3</a:t>
            </a:fld>
            <a:endParaRPr kumimoji="1" lang="ja-JP" altLang="en-US"/>
          </a:p>
        </p:txBody>
      </p:sp>
      <p:sp>
        <p:nvSpPr>
          <p:cNvPr id="4" name="フッター プレースホルダー 3"/>
          <p:cNvSpPr>
            <a:spLocks noGrp="1"/>
          </p:cNvSpPr>
          <p:nvPr>
            <p:ph type="ftr" sz="quarter" idx="2"/>
          </p:nvPr>
        </p:nvSpPr>
        <p:spPr>
          <a:xfrm>
            <a:off x="4"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38" tIns="45318" rIns="90638" bIns="45318"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15575" y="2"/>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2021/12/3</a:t>
            </a:fld>
            <a:endParaRPr kumimoji="1" lang="ja-JP" altLang="en-US"/>
          </a:p>
        </p:txBody>
      </p:sp>
      <p:sp>
        <p:nvSpPr>
          <p:cNvPr id="4" name="スライド イメージ プレースホルダー 3"/>
          <p:cNvSpPr>
            <a:spLocks noGrp="1" noRot="1" noChangeAspect="1"/>
          </p:cNvSpPr>
          <p:nvPr>
            <p:ph type="sldImg" idx="2"/>
          </p:nvPr>
        </p:nvSpPr>
        <p:spPr>
          <a:xfrm>
            <a:off x="2214563" y="1233488"/>
            <a:ext cx="2306637"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503"/>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3"/>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7879566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2021/12/3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gif" />
  <Relationship Id="rId2" Type="http://schemas.openxmlformats.org/officeDocument/2006/relationships/notesSlide" Target="../notesSlides/notesSlide1.xml" />
  <Relationship Id="rId1" Type="http://schemas.openxmlformats.org/officeDocument/2006/relationships/slideLayout" Target="../slideLayouts/slideLayout4.xml" />
</Relationships>
</file>

<file path=ppt/slides/_rels/slide2.xml.rels>&#65279;<?xml version="1.0" encoding="utf-8" standalone="yes"?>
<Relationships xmlns="http://schemas.openxmlformats.org/package/2006/relationships">
  <Relationship Id="rId2" Type="http://schemas.openxmlformats.org/officeDocument/2006/relationships/image" Target="../media/image1.gif" />
  <Relationship Id="rId1" Type="http://schemas.openxmlformats.org/officeDocument/2006/relationships/slideLayout" Target="../slideLayouts/slideLayout4.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0" y="1493833"/>
            <a:ext cx="6858000" cy="431566"/>
          </a:xfrm>
        </p:spPr>
        <p:txBody>
          <a:bodyPr>
            <a:normAutofit/>
          </a:bodyPr>
          <a:lstStyle/>
          <a:p>
            <a:pPr marL="0" indent="0">
              <a:buNone/>
            </a:pP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子育て</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世帯の生活を支援するため</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に一時</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金を支給します</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a:t>
            </a:r>
            <a:endParaRPr lang="en-US" altLang="ja-JP" sz="20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5" name="角丸四角形 4"/>
          <p:cNvSpPr>
            <a:spLocks/>
          </p:cNvSpPr>
          <p:nvPr/>
        </p:nvSpPr>
        <p:spPr>
          <a:xfrm>
            <a:off x="98771" y="54974"/>
            <a:ext cx="6615289" cy="810423"/>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令和</a:t>
            </a:r>
            <a:r>
              <a:rPr kumimoji="1" lang="ja-JP" altLang="en-US" sz="1600" b="1" dirty="0">
                <a:solidFill>
                  <a:schemeClr val="accent5">
                    <a:lumMod val="50000"/>
                  </a:schemeClr>
                </a:solidFill>
                <a:latin typeface="メイリオ" panose="020B0604030504040204" pitchFamily="50" charset="-128"/>
                <a:ea typeface="メイリオ" panose="020B0604030504040204" pitchFamily="50" charset="-128"/>
              </a:rPr>
              <a:t>３年度子育て世帯への臨時特別給付（先行給付金）の</a:t>
            </a: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ご案内</a:t>
            </a:r>
            <a:endParaRPr kumimoji="1" lang="ja-JP" altLang="en-US" sz="1600" b="1" dirty="0">
              <a:solidFill>
                <a:schemeClr val="accent5">
                  <a:lumMod val="50000"/>
                </a:schemeClr>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613" y="865397"/>
            <a:ext cx="4476655" cy="628436"/>
          </a:xfrm>
          <a:prstGeom prst="rect">
            <a:avLst/>
          </a:prstGeom>
        </p:spPr>
      </p:pic>
      <p:sp>
        <p:nvSpPr>
          <p:cNvPr id="4" name="角丸四角形 3"/>
          <p:cNvSpPr/>
          <p:nvPr/>
        </p:nvSpPr>
        <p:spPr>
          <a:xfrm>
            <a:off x="252411" y="9640429"/>
            <a:ext cx="6429375" cy="219320"/>
          </a:xfrm>
          <a:prstGeom prst="round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5">
                    <a:lumMod val="50000"/>
                  </a:schemeClr>
                </a:solidFill>
                <a:latin typeface="メイリオ" panose="020B0604030504040204" pitchFamily="50" charset="-128"/>
                <a:ea typeface="メイリオ" panose="020B0604030504040204" pitchFamily="50" charset="-128"/>
              </a:rPr>
              <a:t>裏面に続きます。必ずご確認ください！</a:t>
            </a:r>
            <a:endParaRPr kumimoji="1" lang="ja-JP" altLang="en-US" sz="1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159454" y="6072627"/>
            <a:ext cx="6615292" cy="585551"/>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３．</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いくらもらえるの？（給付額）</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対象児童</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人につき</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、５万円</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です。</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159454" y="6800870"/>
            <a:ext cx="6615291" cy="916141"/>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４．</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いつもらえるの？（支給時期）</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対象の方には</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月下旬から順次支給を開始します。以降、入金の確認ができなかった場合には、お問い合わせ</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ください</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申請が必要な方については、支給時期が異なります。詳しくは裏面記載の窓口までお問い合わせください。</a:t>
            </a:r>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159454" y="7824789"/>
            <a:ext cx="6615293" cy="1783174"/>
          </a:xfrm>
          <a:prstGeom prst="roundRect">
            <a:avLst>
              <a:gd name="adj" fmla="val 7498"/>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５．</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どんな</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かたちで</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もらえるの？（支給方法</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①児童手当</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を受給している受給者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及び</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一部の高校生</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や</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新生児の保護者</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→令和３年</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10</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月支給時の</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を受給している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口座や別途届出済みの口座に振り込みます。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②支給申請を行った保護者</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申請書で指定した口座に振り込みます。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上記につきましては、指定</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口座への振込が口座解約</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・変更等に</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よりできない</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場合は、</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子育て</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世帯への臨時特別</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給付（先行給付金）が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支給されませんので、</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令和３年１２月２０日までに</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必ずご対応</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をお願い</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します</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121354" y="1844105"/>
            <a:ext cx="6615289" cy="1274349"/>
          </a:xfrm>
          <a:prstGeom prst="roundRect">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はじめに・・・申請は必要ですか？</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今回支給</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受けるにあたって原則として「</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プッシュ型」による支給</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を行いますので、</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改めての申請</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は不要</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b="1" u="sng" dirty="0" smtClean="0">
                <a:solidFill>
                  <a:schemeClr val="accent5">
                    <a:lumMod val="75000"/>
                  </a:schemeClr>
                </a:solidFill>
                <a:latin typeface="メイリオ" panose="020B0604030504040204" pitchFamily="50" charset="-128"/>
                <a:ea typeface="メイリオ" panose="020B0604030504040204" pitchFamily="50" charset="-128"/>
              </a:rPr>
              <a:t>高校生等の方は申請が必要</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です。</a:t>
            </a:r>
            <a:r>
              <a:rPr kumimoji="1" lang="ja-JP" altLang="en-US" sz="1200" b="1" u="sng" dirty="0" smtClean="0">
                <a:solidFill>
                  <a:schemeClr val="accent5">
                    <a:lumMod val="75000"/>
                  </a:schemeClr>
                </a:solidFill>
                <a:latin typeface="メイリオ" panose="020B0604030504040204" pitchFamily="50" charset="-128"/>
                <a:ea typeface="メイリオ" panose="020B0604030504040204" pitchFamily="50" charset="-128"/>
              </a:rPr>
              <a:t>裏面参照</a:t>
            </a:r>
            <a:r>
              <a:rPr kumimoji="1" lang="ja-JP" altLang="en-US" sz="1200"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200"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希望しない場合等は</a:t>
            </a:r>
            <a:r>
              <a:rPr kumimoji="1" lang="ja-JP" altLang="en-US" sz="1200" u="sng" dirty="0" smtClean="0">
                <a:solidFill>
                  <a:srgbClr val="FF0000"/>
                </a:solidFill>
                <a:latin typeface="メイリオ" panose="020B0604030504040204" pitchFamily="50" charset="-128"/>
                <a:ea typeface="メイリオ" panose="020B0604030504040204" pitchFamily="50" charset="-128"/>
              </a:rPr>
              <a:t>１２月２０日まで</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に届出書を返送するか、窓口まで持参してください。</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9454" y="4999228"/>
            <a:ext cx="6615290" cy="934609"/>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２</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だれがもらえるの？（支給対象者</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pPr lvl="0"/>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上記に記載のある児童の保護者のうち、生計を維持する程度の高い者に支給されます。（児童手当</a:t>
            </a:r>
            <a:r>
              <a:rPr kumimoji="1" lang="ja-JP" altLang="en-US" sz="1200" dirty="0" smtClean="0">
                <a:solidFill>
                  <a:srgbClr val="4472C4">
                    <a:lumMod val="75000"/>
                  </a:srgbClr>
                </a:solidFill>
                <a:latin typeface="メイリオ" panose="020B0604030504040204" pitchFamily="50" charset="-128"/>
                <a:ea typeface="メイリオ" panose="020B0604030504040204" pitchFamily="50" charset="-128"/>
              </a:rPr>
              <a:t>（本則給付）</a:t>
            </a:r>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受給者もしくはそれに準ずる対象者）</a:t>
            </a:r>
            <a:endParaRPr kumimoji="1" lang="en-US" altLang="ja-JP" sz="1400" dirty="0">
              <a:solidFill>
                <a:srgbClr val="4472C4">
                  <a:lumMod val="75000"/>
                </a:srgbClr>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159454" y="3226233"/>
            <a:ext cx="6615291" cy="1616305"/>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１</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うちの子は、対象になるの？（対象児童</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次に記載する児童が対象になります。</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令和３年</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月分</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a:t>
            </a:r>
            <a:r>
              <a:rPr kumimoji="1" lang="ja-JP" altLang="en-US" sz="1400" dirty="0">
                <a:solidFill>
                  <a:srgbClr val="FF0000"/>
                </a:solidFill>
                <a:latin typeface="メイリオ" panose="020B0604030504040204" pitchFamily="50" charset="-128"/>
                <a:ea typeface="メイリオ" panose="020B0604030504040204" pitchFamily="50" charset="-128"/>
              </a:rPr>
              <a:t>児童手当</a:t>
            </a:r>
            <a:r>
              <a:rPr kumimoji="1" lang="ja-JP" altLang="en-US" sz="1200" dirty="0">
                <a:solidFill>
                  <a:srgbClr val="FF0000"/>
                </a:solidFill>
                <a:latin typeface="メイリオ" panose="020B0604030504040204" pitchFamily="50" charset="-128"/>
                <a:ea typeface="メイリオ" panose="020B0604030504040204" pitchFamily="50" charset="-128"/>
              </a:rPr>
              <a:t>（本則給付）</a:t>
            </a:r>
            <a:r>
              <a:rPr kumimoji="1" lang="ja-JP" altLang="en-US" sz="1400" dirty="0">
                <a:solidFill>
                  <a:srgbClr val="FF0000"/>
                </a:solidFill>
                <a:latin typeface="メイリオ" panose="020B0604030504040204" pitchFamily="50" charset="-128"/>
                <a:ea typeface="メイリオ" panose="020B0604030504040204" pitchFamily="50" charset="-128"/>
              </a:rPr>
              <a:t>支給</a:t>
            </a:r>
            <a:r>
              <a:rPr kumimoji="1" lang="ja-JP" altLang="en-US" sz="1400" dirty="0" smtClean="0">
                <a:solidFill>
                  <a:srgbClr val="FF0000"/>
                </a:solidFill>
                <a:latin typeface="メイリオ" panose="020B0604030504040204" pitchFamily="50" charset="-128"/>
                <a:ea typeface="メイリオ" panose="020B0604030504040204" pitchFamily="50" charset="-128"/>
              </a:rPr>
              <a:t>対象</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となる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児童</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９月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日時点</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で</a:t>
            </a:r>
            <a:r>
              <a:rPr kumimoji="1" lang="ja-JP" altLang="en-US" sz="1400" dirty="0" smtClean="0">
                <a:solidFill>
                  <a:srgbClr val="FF0000"/>
                </a:solidFill>
                <a:latin typeface="メイリオ" panose="020B0604030504040204" pitchFamily="50" charset="-128"/>
                <a:ea typeface="メイリオ" panose="020B0604030504040204" pitchFamily="50" charset="-128"/>
              </a:rPr>
              <a:t>高校生</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日生まれ）</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の児童</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（保護者の所得が児童</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手当（本則</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給付）の支給対象となる金額と同等未満の場合）</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③</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令和４年３月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31</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日までに</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生まれた</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05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の支給対象児童</a:t>
            </a:r>
            <a:r>
              <a:rPr kumimoji="1" lang="ja-JP" altLang="en-US" sz="10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000" dirty="0" smtClean="0">
                <a:solidFill>
                  <a:srgbClr val="FF0000"/>
                </a:solidFill>
                <a:latin typeface="メイリオ" panose="020B0604030504040204" pitchFamily="50" charset="-128"/>
                <a:ea typeface="メイリオ" panose="020B0604030504040204" pitchFamily="50" charset="-128"/>
              </a:rPr>
              <a:t>新生児</a:t>
            </a:r>
            <a:r>
              <a:rPr kumimoji="1" lang="ja-JP" altLang="en-US" sz="10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000" dirty="0">
              <a:solidFill>
                <a:schemeClr val="accent5">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1830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103276" y="5250443"/>
            <a:ext cx="6603029" cy="2220802"/>
          </a:xfrm>
          <a:prstGeom prst="rect">
            <a:avLst/>
          </a:prstGeom>
          <a:solidFill>
            <a:schemeClr val="bg1"/>
          </a:solidFill>
          <a:ln w="28575">
            <a:solidFill>
              <a:srgbClr val="00B050"/>
            </a:solidFill>
          </a:ln>
          <a:effectLst/>
        </p:spPr>
        <p:txBody>
          <a:bodyPr wrap="square" rtlCol="0">
            <a:noAutofit/>
          </a:bodyPr>
          <a:lstStyle/>
          <a:p>
            <a:r>
              <a:rPr lang="ja-JP" altLang="en-US" sz="1100" b="1" u="sng" dirty="0" smtClean="0">
                <a:solidFill>
                  <a:srgbClr val="00B050"/>
                </a:solidFill>
                <a:latin typeface="メイリオ" panose="020B0604030504040204" pitchFamily="50" charset="-128"/>
                <a:ea typeface="メイリオ" panose="020B0604030504040204" pitchFamily="50" charset="-128"/>
              </a:rPr>
              <a:t>Ｑ</a:t>
            </a:r>
            <a:r>
              <a:rPr lang="ja-JP" altLang="en-US" sz="1100" b="1" u="sng" dirty="0">
                <a:solidFill>
                  <a:srgbClr val="00B050"/>
                </a:solidFill>
                <a:latin typeface="メイリオ" panose="020B0604030504040204" pitchFamily="50" charset="-128"/>
                <a:ea typeface="メイリオ" panose="020B0604030504040204" pitchFamily="50" charset="-128"/>
              </a:rPr>
              <a:t>．引っ越した場合には、給付金の振込はどうなりますか？</a:t>
            </a:r>
            <a:endParaRPr lang="en-US" altLang="ja-JP" sz="1100" b="1" u="sng"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Ａ．基本的には、児童手当の振込指定口座もしくは別途指定した口座に住所地市町村（特別区含む）から振り込まれます</a:t>
            </a:r>
            <a:r>
              <a:rPr lang="ja-JP" altLang="en-US" sz="1100" dirty="0" smtClean="0">
                <a:latin typeface="メイリオ" panose="020B0604030504040204" pitchFamily="50" charset="-128"/>
                <a:ea typeface="メイリオ" panose="020B0604030504040204" pitchFamily="50" charset="-128"/>
              </a:rPr>
              <a:t>。ご不明な点があれば、中学生までのご家庭であれば、</a:t>
            </a:r>
            <a:r>
              <a:rPr lang="en-US" altLang="ja-JP" sz="1100" dirty="0" smtClean="0">
                <a:latin typeface="メイリオ" panose="020B0604030504040204" pitchFamily="50" charset="-128"/>
                <a:ea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rPr>
              <a:t>月に児童手当を支給をした引越前の市町村に、高校生のご家庭であれば</a:t>
            </a:r>
            <a:r>
              <a:rPr lang="en-US" altLang="ja-JP" sz="1100" dirty="0" smtClean="0">
                <a:latin typeface="メイリオ" panose="020B0604030504040204" pitchFamily="50" charset="-128"/>
                <a:ea typeface="メイリオ" panose="020B0604030504040204" pitchFamily="50" charset="-128"/>
              </a:rPr>
              <a:t>9</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rPr>
              <a:t>日時点での住所地市町村にお問い合わせください。</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b="1" u="sng" dirty="0">
                <a:solidFill>
                  <a:srgbClr val="00B050"/>
                </a:solidFill>
                <a:latin typeface="メイリオ" panose="020B0604030504040204" pitchFamily="50" charset="-128"/>
                <a:ea typeface="メイリオ" panose="020B0604030504040204" pitchFamily="50" charset="-128"/>
              </a:rPr>
              <a:t>Ｑ</a:t>
            </a:r>
            <a:r>
              <a:rPr lang="ja-JP" altLang="en-US" sz="1100" b="1" u="sng" dirty="0" smtClean="0">
                <a:solidFill>
                  <a:srgbClr val="00B050"/>
                </a:solidFill>
                <a:latin typeface="メイリオ" panose="020B0604030504040204" pitchFamily="50" charset="-128"/>
                <a:ea typeface="メイリオ" panose="020B0604030504040204" pitchFamily="50" charset="-128"/>
              </a:rPr>
              <a:t>．ＤＶ被害により子どもとともに避難していますが、どうなりますか？</a:t>
            </a:r>
            <a:endParaRPr lang="en-US" altLang="ja-JP" sz="1100" b="1" u="sng" dirty="0">
              <a:latin typeface="メイリオ" panose="020B0604030504040204" pitchFamily="50" charset="-128"/>
              <a:ea typeface="メイリオ" panose="020B0604030504040204" pitchFamily="50" charset="-128"/>
            </a:endParaRPr>
          </a:p>
          <a:p>
            <a:pPr marL="144000" indent="-457200"/>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．令和３年９月分</a:t>
            </a:r>
            <a:r>
              <a:rPr lang="ja-JP" altLang="en-US" sz="1100" dirty="0">
                <a:latin typeface="メイリオ" panose="020B0604030504040204" pitchFamily="50" charset="-128"/>
                <a:ea typeface="メイリオ" panose="020B0604030504040204" pitchFamily="50" charset="-128"/>
              </a:rPr>
              <a:t>の児童手当の支給を配偶者（</a:t>
            </a:r>
            <a:r>
              <a:rPr lang="en-US" altLang="ja-JP" sz="1100" dirty="0">
                <a:latin typeface="メイリオ" panose="020B0604030504040204" pitchFamily="50" charset="-128"/>
                <a:ea typeface="メイリオ" panose="020B0604030504040204" pitchFamily="50" charset="-128"/>
              </a:rPr>
              <a:t>DV</a:t>
            </a:r>
            <a:r>
              <a:rPr lang="ja-JP" altLang="en-US" sz="1100" dirty="0">
                <a:latin typeface="メイリオ" panose="020B0604030504040204" pitchFamily="50" charset="-128"/>
                <a:ea typeface="メイリオ" panose="020B0604030504040204" pitchFamily="50" charset="-128"/>
              </a:rPr>
              <a:t>加害者）が受けている場合</a:t>
            </a:r>
            <a:r>
              <a:rPr lang="ja-JP" altLang="en-US" sz="1100" dirty="0" smtClean="0">
                <a:latin typeface="メイリオ" panose="020B0604030504040204" pitchFamily="50" charset="-128"/>
                <a:ea typeface="メイリオ" panose="020B0604030504040204" pitchFamily="50" charset="-128"/>
              </a:rPr>
              <a:t>について</a:t>
            </a:r>
            <a:r>
              <a:rPr lang="ja-JP" altLang="en-US" sz="1100" dirty="0">
                <a:latin typeface="メイリオ" panose="020B0604030504040204" pitchFamily="50" charset="-128"/>
                <a:ea typeface="メイリオ" panose="020B0604030504040204" pitchFamily="50" charset="-128"/>
              </a:rPr>
              <a:t>も</a:t>
            </a:r>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山中湖村</a:t>
            </a:r>
            <a:r>
              <a:rPr lang="ja-JP" altLang="en-US" sz="1100" dirty="0" smtClean="0">
                <a:latin typeface="メイリオ" panose="020B0604030504040204" pitchFamily="50" charset="-128"/>
                <a:ea typeface="メイリオ" panose="020B0604030504040204" pitchFamily="50" charset="-128"/>
              </a:rPr>
              <a:t>で</a:t>
            </a:r>
            <a:r>
              <a:rPr lang="ja-JP" altLang="en-US" sz="1100" dirty="0">
                <a:latin typeface="メイリオ" panose="020B0604030504040204" pitchFamily="50" charset="-128"/>
                <a:ea typeface="メイリオ" panose="020B0604030504040204" pitchFamily="50" charset="-128"/>
              </a:rPr>
              <a:t>子育て世帯等臨時特別支援事業（先行給付金）の支給を受けることが</a:t>
            </a:r>
            <a:r>
              <a:rPr lang="ja-JP" altLang="en-US" sz="1100" dirty="0" smtClean="0">
                <a:latin typeface="メイリオ" panose="020B0604030504040204" pitchFamily="50" charset="-128"/>
                <a:ea typeface="メイリオ" panose="020B0604030504040204" pitchFamily="50" charset="-128"/>
              </a:rPr>
              <a:t>できる場合</a:t>
            </a:r>
            <a:r>
              <a:rPr lang="ja-JP" altLang="en-US" sz="1100" dirty="0">
                <a:latin typeface="メイリオ" panose="020B0604030504040204" pitchFamily="50" charset="-128"/>
                <a:ea typeface="メイリオ" panose="020B0604030504040204" pitchFamily="50" charset="-128"/>
              </a:rPr>
              <a:t>があります</a:t>
            </a:r>
            <a:r>
              <a:rPr lang="ja-JP" altLang="en-US" sz="1100" dirty="0" smtClean="0">
                <a:latin typeface="メイリオ" panose="020B0604030504040204" pitchFamily="50" charset="-128"/>
                <a:ea typeface="メイリオ" panose="020B0604030504040204" pitchFamily="50" charset="-128"/>
              </a:rPr>
              <a:t>ので、なるべく早くご相</a:t>
            </a:r>
            <a:r>
              <a:rPr lang="ja-JP" altLang="en-US" sz="1100" dirty="0">
                <a:latin typeface="メイリオ" panose="020B0604030504040204" pitchFamily="50" charset="-128"/>
                <a:ea typeface="メイリオ" panose="020B0604030504040204" pitchFamily="50" charset="-128"/>
              </a:rPr>
              <a:t>談ください</a:t>
            </a:r>
            <a:r>
              <a:rPr lang="ja-JP" altLang="en-US" sz="1100" dirty="0" smtClean="0">
                <a:latin typeface="メイリオ" panose="020B0604030504040204" pitchFamily="50" charset="-128"/>
                <a:ea typeface="メイリオ" panose="020B0604030504040204" pitchFamily="50" charset="-128"/>
              </a:rPr>
              <a:t>。住民票を動かす必要はなく、配偶者のいる市町村に連絡する必要もありません。</a:t>
            </a:r>
            <a:endParaRPr lang="en-US" altLang="ja-JP" sz="1100" dirty="0" smtClean="0">
              <a:latin typeface="メイリオ" panose="020B0604030504040204" pitchFamily="50" charset="-128"/>
              <a:ea typeface="メイリオ" panose="020B0604030504040204" pitchFamily="50" charset="-128"/>
            </a:endParaRPr>
          </a:p>
          <a:p>
            <a:pPr marL="180975" indent="-180975"/>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子育て世帯等臨時特別支援事業（先行給付金）に</a:t>
            </a:r>
            <a:r>
              <a:rPr lang="ja-JP" altLang="en-US" sz="1100" dirty="0" smtClean="0">
                <a:latin typeface="メイリオ" panose="020B0604030504040204" pitchFamily="50" charset="-128"/>
                <a:ea typeface="メイリオ" panose="020B0604030504040204" pitchFamily="50" charset="-128"/>
              </a:rPr>
              <a:t>ついては、</a:t>
            </a:r>
            <a:r>
              <a:rPr lang="ja-JP" altLang="en-US" sz="1100" dirty="0">
                <a:latin typeface="メイリオ" panose="020B0604030504040204" pitchFamily="50" charset="-128"/>
                <a:ea typeface="メイリオ" panose="020B0604030504040204" pitchFamily="50" charset="-128"/>
              </a:rPr>
              <a:t>他方の配偶者等は支給を</a:t>
            </a:r>
            <a:r>
              <a:rPr lang="ja-JP" altLang="en-US" sz="1100" dirty="0" smtClean="0">
                <a:latin typeface="メイリオ" panose="020B0604030504040204" pitchFamily="50" charset="-128"/>
                <a:ea typeface="メイリオ" panose="020B0604030504040204" pitchFamily="50" charset="-128"/>
              </a:rPr>
              <a:t>受けられません</a:t>
            </a:r>
            <a:r>
              <a:rPr lang="ja-JP" altLang="en-US" sz="1100" dirty="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p:txBody>
      </p:sp>
      <p:sp>
        <p:nvSpPr>
          <p:cNvPr id="7" name="角丸四角形 6"/>
          <p:cNvSpPr/>
          <p:nvPr/>
        </p:nvSpPr>
        <p:spPr>
          <a:xfrm>
            <a:off x="68581" y="7994517"/>
            <a:ext cx="6735171" cy="776772"/>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600" dirty="0" smtClean="0">
                <a:solidFill>
                  <a:schemeClr val="accent1"/>
                </a:solidFill>
                <a:latin typeface="メイリオ" panose="020B0604030504040204" pitchFamily="50" charset="-128"/>
                <a:ea typeface="メイリオ" panose="020B0604030504040204" pitchFamily="50" charset="-128"/>
              </a:rPr>
              <a:t>山中湖村役場</a:t>
            </a:r>
            <a:r>
              <a:rPr kumimoji="1" lang="ja-JP" altLang="en-US" sz="1600" dirty="0">
                <a:solidFill>
                  <a:schemeClr val="accent1"/>
                </a:solidFill>
                <a:latin typeface="メイリオ" panose="020B0604030504040204" pitchFamily="50" charset="-128"/>
                <a:ea typeface="メイリオ" panose="020B0604030504040204" pitchFamily="50" charset="-128"/>
              </a:rPr>
              <a:t>　</a:t>
            </a:r>
            <a:r>
              <a:rPr kumimoji="1" lang="ja-JP" altLang="en-US" sz="1600" dirty="0" smtClean="0">
                <a:solidFill>
                  <a:schemeClr val="accent1"/>
                </a:solidFill>
                <a:latin typeface="メイリオ" panose="020B0604030504040204" pitchFamily="50" charset="-128"/>
                <a:ea typeface="メイリオ" panose="020B0604030504040204" pitchFamily="50" charset="-128"/>
              </a:rPr>
              <a:t>税務住民サービス課　住民窓口係</a:t>
            </a:r>
            <a:endParaRPr kumimoji="1" lang="en-US" altLang="ja-JP" sz="1600" dirty="0" smtClean="0">
              <a:solidFill>
                <a:schemeClr val="accent1"/>
              </a:solidFill>
              <a:latin typeface="メイリオ" panose="020B0604030504040204" pitchFamily="50" charset="-128"/>
              <a:ea typeface="メイリオ" panose="020B0604030504040204" pitchFamily="50" charset="-128"/>
            </a:endParaRPr>
          </a:p>
          <a:p>
            <a:pPr algn="ctr"/>
            <a:r>
              <a:rPr kumimoji="1" lang="ja-JP" altLang="en-US" sz="1600" dirty="0" smtClean="0">
                <a:solidFill>
                  <a:schemeClr val="accent1"/>
                </a:solidFill>
                <a:latin typeface="メイリオ" panose="020B0604030504040204" pitchFamily="50" charset="-128"/>
                <a:ea typeface="メイリオ" panose="020B0604030504040204" pitchFamily="50" charset="-128"/>
              </a:rPr>
              <a:t>電話</a:t>
            </a:r>
            <a:r>
              <a:rPr kumimoji="1" lang="ja-JP" altLang="en-US" sz="1600" dirty="0" smtClean="0">
                <a:solidFill>
                  <a:schemeClr val="accent1"/>
                </a:solidFill>
                <a:latin typeface="メイリオ" panose="020B0604030504040204" pitchFamily="50" charset="-128"/>
                <a:ea typeface="メイリオ" panose="020B0604030504040204" pitchFamily="50" charset="-128"/>
              </a:rPr>
              <a:t>：</a:t>
            </a:r>
            <a:r>
              <a:rPr kumimoji="1" lang="en-US" altLang="ja-JP" sz="1600" dirty="0">
                <a:solidFill>
                  <a:schemeClr val="accent1"/>
                </a:solidFill>
                <a:latin typeface="メイリオ" panose="020B0604030504040204" pitchFamily="50" charset="-128"/>
                <a:ea typeface="メイリオ" panose="020B0604030504040204" pitchFamily="50" charset="-128"/>
              </a:rPr>
              <a:t>0555</a:t>
            </a:r>
            <a:r>
              <a:rPr kumimoji="1" lang="ja-JP" altLang="en-US" sz="1600" dirty="0" smtClean="0">
                <a:solidFill>
                  <a:schemeClr val="accent1"/>
                </a:solidFill>
                <a:latin typeface="メイリオ" panose="020B0604030504040204" pitchFamily="50" charset="-128"/>
                <a:ea typeface="メイリオ" panose="020B0604030504040204" pitchFamily="50" charset="-128"/>
              </a:rPr>
              <a:t>（ </a:t>
            </a:r>
            <a:r>
              <a:rPr kumimoji="1" lang="en-US" altLang="ja-JP" sz="1600" dirty="0" smtClean="0">
                <a:solidFill>
                  <a:schemeClr val="accent1"/>
                </a:solidFill>
                <a:latin typeface="メイリオ" panose="020B0604030504040204" pitchFamily="50" charset="-128"/>
                <a:ea typeface="メイリオ" panose="020B0604030504040204" pitchFamily="50" charset="-128"/>
              </a:rPr>
              <a:t>62 </a:t>
            </a:r>
            <a:r>
              <a:rPr kumimoji="1" lang="ja-JP" altLang="en-US" sz="1600" dirty="0" smtClean="0">
                <a:solidFill>
                  <a:schemeClr val="accent1"/>
                </a:solidFill>
                <a:latin typeface="メイリオ" panose="020B0604030504040204" pitchFamily="50" charset="-128"/>
                <a:ea typeface="メイリオ" panose="020B0604030504040204" pitchFamily="50" charset="-128"/>
              </a:rPr>
              <a:t>）</a:t>
            </a:r>
            <a:r>
              <a:rPr kumimoji="1" lang="en-US" altLang="ja-JP" sz="1600" dirty="0" smtClean="0">
                <a:solidFill>
                  <a:schemeClr val="accent1"/>
                </a:solidFill>
                <a:latin typeface="メイリオ" panose="020B0604030504040204" pitchFamily="50" charset="-128"/>
                <a:ea typeface="メイリオ" panose="020B0604030504040204" pitchFamily="50" charset="-128"/>
              </a:rPr>
              <a:t>9973</a:t>
            </a:r>
            <a:endParaRPr kumimoji="1" lang="ja-JP" altLang="en-US" sz="1600" dirty="0">
              <a:solidFill>
                <a:schemeClr val="accent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103276" y="7551068"/>
            <a:ext cx="2686726" cy="35368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b="1" dirty="0">
                <a:latin typeface="メイリオ" panose="020B0604030504040204" pitchFamily="50" charset="-128"/>
                <a:ea typeface="メイリオ" panose="020B0604030504040204" pitchFamily="50" charset="-128"/>
              </a:rPr>
              <a:t>お問い合わせは</a:t>
            </a:r>
          </a:p>
        </p:txBody>
      </p:sp>
      <p:sp>
        <p:nvSpPr>
          <p:cNvPr id="6" name="角丸四角形 5"/>
          <p:cNvSpPr/>
          <p:nvPr/>
        </p:nvSpPr>
        <p:spPr>
          <a:xfrm>
            <a:off x="111865" y="4957455"/>
            <a:ext cx="3038807" cy="23230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こんなときはどうなるの？</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 y="8835190"/>
            <a:ext cx="6858000" cy="1070810"/>
            <a:chOff x="1" y="8835190"/>
            <a:chExt cx="6858000" cy="1070809"/>
          </a:xfrm>
        </p:grpSpPr>
        <p:sp>
          <p:nvSpPr>
            <p:cNvPr id="9" name="正方形/長方形 8"/>
            <p:cNvSpPr/>
            <p:nvPr/>
          </p:nvSpPr>
          <p:spPr>
            <a:xfrm>
              <a:off x="1" y="8835190"/>
              <a:ext cx="6858000" cy="107080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1919"/>
            </a:p>
          </p:txBody>
        </p:sp>
        <p:sp>
          <p:nvSpPr>
            <p:cNvPr id="10" name="テキスト ボックス 9"/>
            <p:cNvSpPr txBox="1"/>
            <p:nvPr/>
          </p:nvSpPr>
          <p:spPr>
            <a:xfrm>
              <a:off x="120859" y="8949240"/>
              <a:ext cx="6514832" cy="210955"/>
            </a:xfrm>
            <a:prstGeom prst="rect">
              <a:avLst/>
            </a:prstGeom>
            <a:noFill/>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子育て世帯への臨時特別給付</a:t>
              </a:r>
              <a:r>
                <a:rPr lang="ja-JP" altLang="en-US" sz="979" dirty="0">
                  <a:solidFill>
                    <a:schemeClr val="bg1"/>
                  </a:solidFill>
                  <a:latin typeface="ＭＳ Ｐゴシック" panose="020B0600070205080204" pitchFamily="50" charset="-128"/>
                </a:rPr>
                <a:t>金</a:t>
              </a:r>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に関する</a:t>
              </a:r>
              <a:r>
                <a:rPr lang="ja-JP" altLang="en-US" sz="1371" b="1" dirty="0" smtClean="0">
                  <a:solidFill>
                    <a:srgbClr val="F79646"/>
                  </a:solidFill>
                  <a:latin typeface="ＭＳ Ｐゴシック" panose="020B0600070205080204" pitchFamily="50" charset="-128"/>
                </a:rPr>
                <a:t>“</a:t>
              </a:r>
              <a:r>
                <a:rPr lang="ja-JP" altLang="en-US" sz="1371" b="1" dirty="0">
                  <a:solidFill>
                    <a:srgbClr val="F79646"/>
                  </a:solidFill>
                  <a:latin typeface="ＭＳ Ｐゴシック" panose="020B0600070205080204" pitchFamily="50" charset="-128"/>
                </a:rPr>
                <a:t>振り込め詐欺”</a:t>
              </a:r>
              <a:r>
                <a:rPr lang="ja-JP" altLang="en-US" sz="979" dirty="0">
                  <a:solidFill>
                    <a:schemeClr val="bg1"/>
                  </a:solidFill>
                  <a:latin typeface="ＭＳ Ｐゴシック" panose="020B0600070205080204" pitchFamily="50" charset="-128"/>
                </a:rPr>
                <a:t>や</a:t>
              </a:r>
              <a:r>
                <a:rPr lang="ja-JP" altLang="en-US" sz="1371" b="1" dirty="0">
                  <a:solidFill>
                    <a:srgbClr val="F79646"/>
                  </a:solidFill>
                  <a:latin typeface="ＭＳ Ｐゴシック" panose="020B0600070205080204" pitchFamily="50" charset="-128"/>
                </a:rPr>
                <a:t>“個人情報の詐取”</a:t>
              </a:r>
              <a:r>
                <a:rPr lang="ja-JP" altLang="en-US" sz="979" dirty="0">
                  <a:solidFill>
                    <a:schemeClr val="bg1"/>
                  </a:solidFill>
                  <a:latin typeface="ＭＳ Ｐゴシック" panose="020B0600070205080204" pitchFamily="50" charset="-128"/>
                </a:rPr>
                <a:t>にご注意ください。</a:t>
              </a:r>
            </a:p>
          </p:txBody>
        </p:sp>
        <p:sp>
          <p:nvSpPr>
            <p:cNvPr id="12" name="テキスト ボックス 11"/>
            <p:cNvSpPr txBox="1"/>
            <p:nvPr/>
          </p:nvSpPr>
          <p:spPr>
            <a:xfrm>
              <a:off x="103375" y="9274245"/>
              <a:ext cx="6532316" cy="504000"/>
            </a:xfrm>
            <a:prstGeom prst="rect">
              <a:avLst/>
            </a:prstGeom>
            <a:noFill/>
          </p:spPr>
          <p:txBody>
            <a:bodyPr wrap="square" lIns="0" tIns="0" rIns="0" bIns="0">
              <a:spAutoFit/>
            </a:bodyPr>
            <a:lstStyle/>
            <a:p>
              <a:pPr fontAlgn="auto">
                <a:spcBef>
                  <a:spcPts val="0"/>
                </a:spcBef>
                <a:spcAft>
                  <a:spcPts val="0"/>
                </a:spcAft>
                <a:defRPr/>
              </a:pPr>
              <a:r>
                <a:rPr lang="ja-JP" altLang="en-US" sz="1050" dirty="0">
                  <a:solidFill>
                    <a:schemeClr val="bg1"/>
                  </a:solidFill>
                  <a:latin typeface="+mn-ea"/>
                  <a:ea typeface="+mn-ea"/>
                </a:rPr>
                <a:t>ご自宅や職場など</a:t>
              </a:r>
              <a:r>
                <a:rPr lang="ja-JP" altLang="en-US" sz="1050" dirty="0" smtClean="0">
                  <a:solidFill>
                    <a:schemeClr val="bg1"/>
                  </a:solidFill>
                  <a:latin typeface="+mn-ea"/>
                  <a:ea typeface="+mn-ea"/>
                </a:rPr>
                <a:t>に</a:t>
              </a:r>
              <a:r>
                <a:rPr lang="ja-JP" altLang="en-US" sz="1050" dirty="0">
                  <a:solidFill>
                    <a:schemeClr val="bg1"/>
                  </a:solidFill>
                  <a:latin typeface="+mn-ea"/>
                </a:rPr>
                <a:t>山中湖村</a:t>
              </a:r>
              <a:r>
                <a:rPr lang="ja-JP" altLang="en-US" sz="1050" dirty="0" smtClean="0">
                  <a:solidFill>
                    <a:schemeClr val="bg1"/>
                  </a:solidFill>
                  <a:latin typeface="+mn-ea"/>
                  <a:ea typeface="+mn-ea"/>
                </a:rPr>
                <a:t>から問い合わせを行うことがありますが、ＡＴＭ（現金自動預払機）の操作をお願いすることや、支給のための手数料などの振り込みを求めることは絶対にありません。もし、不審な電話がかかってきた場合にはすぐに</a:t>
              </a:r>
              <a:r>
                <a:rPr lang="ja-JP" altLang="en-US" sz="1050" dirty="0">
                  <a:solidFill>
                    <a:schemeClr val="bg1"/>
                  </a:solidFill>
                  <a:latin typeface="+mn-ea"/>
                </a:rPr>
                <a:t>山中湖村</a:t>
              </a:r>
              <a:r>
                <a:rPr lang="ja-JP" altLang="en-US" sz="1050" dirty="0" smtClean="0">
                  <a:solidFill>
                    <a:schemeClr val="bg1"/>
                  </a:solidFill>
                  <a:latin typeface="+mn-ea"/>
                  <a:ea typeface="+mn-ea"/>
                </a:rPr>
                <a:t>の窓口又は最寄り</a:t>
              </a:r>
              <a:r>
                <a:rPr lang="ja-JP" altLang="en-US" sz="1050" dirty="0">
                  <a:solidFill>
                    <a:schemeClr val="bg1"/>
                  </a:solidFill>
                  <a:latin typeface="+mn-ea"/>
                  <a:ea typeface="+mn-ea"/>
                </a:rPr>
                <a:t>の</a:t>
              </a:r>
              <a:r>
                <a:rPr lang="ja-JP" altLang="en-US" sz="1050" dirty="0" smtClean="0">
                  <a:solidFill>
                    <a:schemeClr val="bg1"/>
                  </a:solidFill>
                  <a:latin typeface="+mn-ea"/>
                  <a:ea typeface="+mn-ea"/>
                </a:rPr>
                <a:t>警察に</a:t>
              </a:r>
              <a:r>
                <a:rPr lang="ja-JP" altLang="en-US" sz="1050" dirty="0">
                  <a:solidFill>
                    <a:schemeClr val="bg1"/>
                  </a:solidFill>
                  <a:latin typeface="+mn-ea"/>
                  <a:ea typeface="+mn-ea"/>
                </a:rPr>
                <a:t>ご連絡ください</a:t>
              </a:r>
              <a:r>
                <a:rPr lang="ja-JP" altLang="en-US" sz="800" dirty="0">
                  <a:solidFill>
                    <a:schemeClr val="bg1"/>
                  </a:solidFill>
                  <a:latin typeface="+mn-ea"/>
                  <a:ea typeface="+mn-ea"/>
                </a:rPr>
                <a:t>。</a:t>
              </a:r>
            </a:p>
          </p:txBody>
        </p:sp>
      </p:gr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7477400"/>
            <a:ext cx="3810705" cy="456432"/>
          </a:xfrm>
          <a:prstGeom prst="rect">
            <a:avLst/>
          </a:prstGeom>
        </p:spPr>
      </p:pic>
      <p:sp>
        <p:nvSpPr>
          <p:cNvPr id="11" name="テキスト ボックス 10"/>
          <p:cNvSpPr txBox="1"/>
          <p:nvPr/>
        </p:nvSpPr>
        <p:spPr>
          <a:xfrm>
            <a:off x="191473" y="197306"/>
            <a:ext cx="6514832" cy="3285777"/>
          </a:xfrm>
          <a:prstGeom prst="rect">
            <a:avLst/>
          </a:prstGeom>
          <a:solidFill>
            <a:schemeClr val="bg1"/>
          </a:solidFill>
          <a:ln w="63500">
            <a:solidFill>
              <a:srgbClr val="FF9900"/>
            </a:solidFill>
          </a:ln>
          <a:effectLst/>
        </p:spPr>
        <p:txBody>
          <a:bodyPr wrap="square" rtlCol="0">
            <a:noAutofit/>
          </a:bodyPr>
          <a:lstStyle/>
          <a:p>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原則「プッシュ型」での支給です。</a:t>
            </a:r>
            <a:endPar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山中湖村</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では、</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月に支給する見込みです。</a:t>
            </a:r>
            <a:r>
              <a:rPr kumimoji="1" lang="ja-JP" altLang="en-US" sz="1200" b="1" dirty="0" smtClean="0">
                <a:solidFill>
                  <a:schemeClr val="accent5">
                    <a:lumMod val="75000"/>
                  </a:schemeClr>
                </a:solidFill>
                <a:latin typeface="メイリオ" panose="020B0604030504040204" pitchFamily="50" charset="-128"/>
                <a:ea typeface="メイリオ" panose="020B0604030504040204" pitchFamily="50" charset="-128"/>
              </a:rPr>
              <a:t>（申請が必要な方を除く）</a:t>
            </a:r>
            <a:endParaRPr kumimoji="1" lang="en-US" altLang="ja-JP" sz="1200"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406400" y="883529"/>
            <a:ext cx="1374478" cy="242619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山中湖村</a:t>
            </a:r>
          </a:p>
        </p:txBody>
      </p:sp>
      <p:sp>
        <p:nvSpPr>
          <p:cNvPr id="15" name="角丸四角形 14"/>
          <p:cNvSpPr/>
          <p:nvPr/>
        </p:nvSpPr>
        <p:spPr>
          <a:xfrm>
            <a:off x="4992841" y="883529"/>
            <a:ext cx="1376732" cy="24876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子育て</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1980" dirty="0" smtClean="0">
                <a:solidFill>
                  <a:schemeClr val="accent5">
                    <a:lumMod val="75000"/>
                  </a:schemeClr>
                </a:solidFill>
                <a:latin typeface="メイリオ" panose="020B0604030504040204" pitchFamily="50" charset="-128"/>
                <a:ea typeface="メイリオ" panose="020B0604030504040204" pitchFamily="50" charset="-128"/>
              </a:rPr>
              <a:t>世帯</a:t>
            </a:r>
            <a:endParaRPr kumimoji="1" lang="en-US" altLang="ja-JP" sz="1980" dirty="0" smtClean="0">
              <a:solidFill>
                <a:schemeClr val="accent5">
                  <a:lumMod val="75000"/>
                </a:schemeClr>
              </a:solidFill>
              <a:latin typeface="メイリオ" panose="020B0604030504040204" pitchFamily="50" charset="-128"/>
              <a:ea typeface="メイリオ" panose="020B0604030504040204" pitchFamily="50" charset="-128"/>
            </a:endParaRPr>
          </a:p>
          <a:p>
            <a:pPr algn="ct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0417" y="1035675"/>
            <a:ext cx="2986073" cy="303288"/>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➀給付金</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のご案内等を</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送付します。</a:t>
            </a:r>
          </a:p>
        </p:txBody>
      </p:sp>
      <p:cxnSp>
        <p:nvCxnSpPr>
          <p:cNvPr id="17" name="直線矢印コネクタ 16"/>
          <p:cNvCxnSpPr/>
          <p:nvPr/>
        </p:nvCxnSpPr>
        <p:spPr>
          <a:xfrm flipV="1">
            <a:off x="1863021" y="1330420"/>
            <a:ext cx="3039980" cy="1452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04474" y="1429796"/>
            <a:ext cx="2871919" cy="514243"/>
          </a:xfrm>
          <a:prstGeom prst="rect">
            <a:avLst/>
          </a:prstGeom>
          <a:noFill/>
        </p:spPr>
        <p:txBody>
          <a:bodyPr wrap="square" rtlCol="0">
            <a:spAutoFit/>
          </a:bodyPr>
          <a:lstStyle/>
          <a:p>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➁希望しない場合のみ、受取拒否の届出書を</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提出</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して</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ください。</a:t>
            </a:r>
          </a:p>
        </p:txBody>
      </p:sp>
      <p:cxnSp>
        <p:nvCxnSpPr>
          <p:cNvPr id="19" name="直線矢印コネクタ 18"/>
          <p:cNvCxnSpPr/>
          <p:nvPr/>
        </p:nvCxnSpPr>
        <p:spPr>
          <a:xfrm flipH="1">
            <a:off x="1849544" y="1933220"/>
            <a:ext cx="3039978" cy="943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016246" y="2016692"/>
            <a:ext cx="2694369"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➂児童手当登録銀行口座等へ</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振り込みます</a:t>
            </a:r>
            <a:r>
              <a:rPr kumimoji="1" lang="ja-JP" altLang="en-US" sz="1132"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132"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1" name="直線矢印コネクタ 20"/>
          <p:cNvCxnSpPr/>
          <p:nvPr/>
        </p:nvCxnSpPr>
        <p:spPr>
          <a:xfrm flipV="1">
            <a:off x="1889896" y="2506128"/>
            <a:ext cx="3013021" cy="14444"/>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81319" y="2879910"/>
            <a:ext cx="2694369" cy="430887"/>
          </a:xfrm>
          <a:prstGeom prst="rect">
            <a:avLst/>
          </a:prstGeom>
          <a:noFill/>
        </p:spPr>
        <p:txBody>
          <a:bodyPr wrap="square" rtlCol="0">
            <a:spAutoFit/>
          </a:bodyPr>
          <a:lstStyle/>
          <a:p>
            <a:r>
              <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一部の方については、申請書を提出してください。</a:t>
            </a:r>
            <a:endPar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3" name="直線矢印コネクタ 22"/>
          <p:cNvCxnSpPr/>
          <p:nvPr/>
        </p:nvCxnSpPr>
        <p:spPr>
          <a:xfrm flipH="1">
            <a:off x="1863021" y="2801876"/>
            <a:ext cx="3013373" cy="971"/>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118437" y="2339160"/>
            <a:ext cx="1161212" cy="877163"/>
          </a:xfrm>
          <a:prstGeom prst="rect">
            <a:avLst/>
          </a:prstGeom>
          <a:noFill/>
          <a:ln>
            <a:solidFill>
              <a:srgbClr val="5B9BD5"/>
            </a:solidFill>
            <a:prstDash val="lgDash"/>
          </a:ln>
        </p:spPr>
        <p:txBody>
          <a:bodyPr wrap="square" rtlCol="0">
            <a:spAutoFit/>
          </a:bodyPr>
          <a:lstStyle/>
          <a:p>
            <a:r>
              <a:rPr kumimoji="1" lang="ja-JP" altLang="en-US" sz="1100" dirty="0" smtClean="0">
                <a:solidFill>
                  <a:srgbClr val="FF0000"/>
                </a:solidFill>
                <a:latin typeface="メイリオ" panose="020B0604030504040204" pitchFamily="50" charset="-128"/>
                <a:ea typeface="メイリオ" panose="020B0604030504040204" pitchFamily="50" charset="-128"/>
              </a:rPr>
              <a:t>申請が必要な方</a:t>
            </a:r>
            <a:endParaRPr kumimoji="1" lang="en-US" altLang="ja-JP" sz="1100" dirty="0" smtClean="0">
              <a:solidFill>
                <a:srgbClr val="FF0000"/>
              </a:solidFill>
              <a:latin typeface="メイリオ" panose="020B0604030504040204" pitchFamily="50" charset="-128"/>
              <a:ea typeface="メイリオ" panose="020B0604030504040204" pitchFamily="50" charset="-128"/>
            </a:endParaRPr>
          </a:p>
          <a:p>
            <a:r>
              <a:rPr kumimoji="1" lang="ja-JP" altLang="en-US" sz="800" dirty="0" smtClean="0">
                <a:solidFill>
                  <a:srgbClr val="FF0000"/>
                </a:solidFill>
                <a:latin typeface="メイリオ" panose="020B0604030504040204" pitchFamily="50" charset="-128"/>
                <a:ea typeface="メイリオ" panose="020B0604030504040204" pitchFamily="50" charset="-128"/>
              </a:rPr>
              <a:t>（「プッシュ型」通知のお知らせが届かない方）</a:t>
            </a:r>
            <a:r>
              <a:rPr kumimoji="1" lang="en-US" altLang="ja-JP" sz="8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800" dirty="0" smtClean="0">
                <a:solidFill>
                  <a:schemeClr val="accent5">
                    <a:lumMod val="75000"/>
                  </a:schemeClr>
                </a:solidFill>
                <a:latin typeface="メイリオ" panose="020B0604030504040204" pitchFamily="50" charset="-128"/>
                <a:ea typeface="メイリオ" panose="020B0604030504040204" pitchFamily="50" charset="-128"/>
              </a:rPr>
              <a:t>高校生や新生児の保護者及び公務員等</a:t>
            </a:r>
            <a:endParaRPr kumimoji="1" lang="ja-JP" altLang="en-US" sz="8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20859" y="3597133"/>
            <a:ext cx="6615291" cy="1292176"/>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私は申請が必要なの？</a:t>
            </a:r>
            <a:r>
              <a:rPr kumimoji="1" lang="ja-JP" altLang="en-US" sz="1100" b="1" u="sng" dirty="0" smtClean="0">
                <a:solidFill>
                  <a:schemeClr val="accent5">
                    <a:lumMod val="75000"/>
                  </a:schemeClr>
                </a:solidFill>
                <a:latin typeface="メイリオ" panose="020B0604030504040204" pitchFamily="50" charset="-128"/>
                <a:ea typeface="メイリオ" panose="020B0604030504040204" pitchFamily="50" charset="-128"/>
              </a:rPr>
              <a:t>（申請が必要な</a:t>
            </a:r>
            <a:r>
              <a:rPr kumimoji="1" lang="ja-JP" altLang="en-US" sz="1100" b="1" u="sng" dirty="0">
                <a:solidFill>
                  <a:schemeClr val="accent5">
                    <a:lumMod val="75000"/>
                  </a:schemeClr>
                </a:solidFill>
                <a:latin typeface="メイリオ" panose="020B0604030504040204" pitchFamily="50" charset="-128"/>
                <a:ea typeface="メイリオ" panose="020B0604030504040204" pitchFamily="50" charset="-128"/>
              </a:rPr>
              <a:t>方</a:t>
            </a:r>
            <a:r>
              <a:rPr kumimoji="1" lang="ja-JP" altLang="en-US" sz="1100" b="1" u="sng" dirty="0" smtClean="0">
                <a:solidFill>
                  <a:schemeClr val="accent5">
                    <a:lumMod val="75000"/>
                  </a:schemeClr>
                </a:solidFill>
                <a:latin typeface="メイリオ" panose="020B0604030504040204" pitchFamily="50" charset="-128"/>
                <a:ea typeface="メイリオ" panose="020B0604030504040204" pitchFamily="50" charset="-128"/>
              </a:rPr>
              <a:t>＝令和３年１２月までにお知らせ</a:t>
            </a:r>
            <a:r>
              <a:rPr kumimoji="1" lang="ja-JP" altLang="en-US" sz="1100" b="1" u="sng" dirty="0">
                <a:solidFill>
                  <a:schemeClr val="accent5">
                    <a:lumMod val="75000"/>
                  </a:schemeClr>
                </a:solidFill>
                <a:latin typeface="メイリオ" panose="020B0604030504040204" pitchFamily="50" charset="-128"/>
                <a:ea typeface="メイリオ" panose="020B0604030504040204" pitchFamily="50" charset="-128"/>
              </a:rPr>
              <a:t>が届かない方）</a:t>
            </a:r>
            <a:endParaRPr kumimoji="1" lang="en-US" altLang="ja-JP" sz="11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・令和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３年９月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日時点</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で中学生以下の兄弟のいない</a:t>
            </a:r>
            <a:r>
              <a:rPr kumimoji="1" lang="ja-JP" altLang="en-US" sz="1100" u="sng" dirty="0" smtClean="0">
                <a:solidFill>
                  <a:srgbClr val="FF0000"/>
                </a:solidFill>
                <a:latin typeface="メイリオ" panose="020B0604030504040204" pitchFamily="50" charset="-128"/>
                <a:ea typeface="メイリオ" panose="020B0604030504040204" pitchFamily="50" charset="-128"/>
              </a:rPr>
              <a:t>高校生</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700" dirty="0" smtClean="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700" dirty="0" smtClean="0">
                <a:solidFill>
                  <a:schemeClr val="accent5">
                    <a:lumMod val="75000"/>
                  </a:schemeClr>
                </a:solidFill>
                <a:latin typeface="メイリオ" panose="020B0604030504040204" pitchFamily="50" charset="-128"/>
                <a:ea typeface="メイリオ" panose="020B0604030504040204" pitchFamily="50" charset="-128"/>
              </a:rPr>
              <a:t>日生まれ）</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の保護者</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保護者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の所得</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が児童手当（本則給付</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）と同等未満の所得である保護者）</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・所属庁から児童手当（本則給付）を受給している</a:t>
            </a:r>
            <a:r>
              <a:rPr kumimoji="1" lang="ja-JP" altLang="en-US" sz="1100" u="sng" dirty="0" smtClean="0">
                <a:solidFill>
                  <a:srgbClr val="FF0000"/>
                </a:solidFill>
                <a:latin typeface="メイリオ" panose="020B0604030504040204" pitchFamily="50" charset="-128"/>
                <a:ea typeface="メイリオ" panose="020B0604030504040204" pitchFamily="50" charset="-128"/>
              </a:rPr>
              <a:t>公務員</a:t>
            </a:r>
            <a:endParaRPr kumimoji="1" lang="en-US" altLang="ja-JP" sz="1100" u="sng" dirty="0" smtClean="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・令和</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３月</a:t>
            </a:r>
            <a:r>
              <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rPr>
              <a:t>31</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日まで</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に生まれた児童手当（本則給付）支給対象児童（</a:t>
            </a:r>
            <a:r>
              <a:rPr kumimoji="1" lang="ja-JP" altLang="en-US" sz="1100" u="sng" dirty="0">
                <a:solidFill>
                  <a:srgbClr val="FF0000"/>
                </a:solidFill>
                <a:latin typeface="メイリオ" panose="020B0604030504040204" pitchFamily="50" charset="-128"/>
                <a:ea typeface="メイリオ" panose="020B0604030504040204" pitchFamily="50" charset="-128"/>
              </a:rPr>
              <a:t>新生児</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）の保護者</a:t>
            </a:r>
            <a:r>
              <a:rPr kumimoji="1" lang="ja-JP" altLang="en-US" sz="1100" dirty="0" smtClean="0">
                <a:solidFill>
                  <a:schemeClr val="tx1"/>
                </a:solidFill>
                <a:latin typeface="メイリオ" panose="020B0604030504040204" pitchFamily="50" charset="-128"/>
                <a:ea typeface="メイリオ" panose="020B0604030504040204" pitchFamily="50" charset="-128"/>
              </a:rPr>
              <a:t>　</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等</a:t>
            </a:r>
            <a:endPar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1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u="sng" dirty="0" smtClean="0">
                <a:solidFill>
                  <a:schemeClr val="accent5">
                    <a:lumMod val="75000"/>
                  </a:schemeClr>
                </a:solidFill>
                <a:latin typeface="メイリオ" panose="020B0604030504040204" pitchFamily="50" charset="-128"/>
                <a:ea typeface="メイリオ" panose="020B0604030504040204" pitchFamily="50" charset="-128"/>
              </a:rPr>
              <a:t>案内の通知が届かない場合、該当になるのか不明な場合は下記窓口までお問合せください。</a:t>
            </a:r>
            <a:endParaRPr kumimoji="1" lang="ja-JP" altLang="en-US" sz="1100" u="sng"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79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