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4"/>
  </p:sldMasterIdLst>
  <p:notesMasterIdLst>
    <p:notesMasterId r:id="rId7"/>
  </p:notesMasterIdLst>
  <p:handoutMasterIdLst>
    <p:handoutMasterId r:id="rId8"/>
  </p:handoutMasterIdLst>
  <p:sldIdLst>
    <p:sldId id="261" r:id="rId5"/>
    <p:sldId id="264" r:id="rId6"/>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94660"/>
  </p:normalViewPr>
  <p:slideViewPr>
    <p:cSldViewPr snapToGrid="0">
      <p:cViewPr varScale="1">
        <p:scale>
          <a:sx n="80" d="100"/>
          <a:sy n="80" d="100"/>
        </p:scale>
        <p:origin x="353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75593D4-72D6-4EC0-81FD-834F2EBB32B8}"/>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kumimoji="1" lang="ja-JP" altLang="en-US"/>
              <a:t>別添１－１お知らせチラシ（センター非対象署）</a:t>
            </a:r>
            <a:r>
              <a:rPr kumimoji="1" lang="en-US" altLang="ja-JP"/>
              <a:t>【</a:t>
            </a:r>
            <a:r>
              <a:rPr kumimoji="1" lang="ja-JP" altLang="en-US"/>
              <a:t>神奈川県下・山梨県下用</a:t>
            </a:r>
            <a:r>
              <a:rPr kumimoji="1" lang="en-US" altLang="ja-JP"/>
              <a:t>】</a:t>
            </a:r>
            <a:endParaRPr kumimoji="1" lang="ja-JP" altLang="en-US"/>
          </a:p>
        </p:txBody>
      </p:sp>
      <p:sp>
        <p:nvSpPr>
          <p:cNvPr id="3" name="日付プレースホルダー 2">
            <a:extLst>
              <a:ext uri="{FF2B5EF4-FFF2-40B4-BE49-F238E27FC236}">
                <a16:creationId xmlns:a16="http://schemas.microsoft.com/office/drawing/2014/main" id="{E0C3D6AF-A260-4527-A819-CE2042F8DED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38819DAA-4CC4-4019-BEAF-890D168A4585}" type="datetimeFigureOut">
              <a:rPr kumimoji="1" lang="ja-JP" altLang="en-US" smtClean="0"/>
              <a:t>2024/12/6</a:t>
            </a:fld>
            <a:endParaRPr kumimoji="1" lang="ja-JP" altLang="en-US"/>
          </a:p>
        </p:txBody>
      </p:sp>
      <p:sp>
        <p:nvSpPr>
          <p:cNvPr id="4" name="フッター プレースホルダー 3">
            <a:extLst>
              <a:ext uri="{FF2B5EF4-FFF2-40B4-BE49-F238E27FC236}">
                <a16:creationId xmlns:a16="http://schemas.microsoft.com/office/drawing/2014/main" id="{17CD1230-8386-4EF1-9D2C-542E85E51CE8}"/>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0D43424-EAAE-4592-B9BF-FF5008D6D7F7}"/>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F1EE6F6B-D9BA-4F89-A3E4-872FB871E5D2}" type="slidenum">
              <a:rPr kumimoji="1" lang="ja-JP" altLang="en-US" smtClean="0"/>
              <a:t>‹#›</a:t>
            </a:fld>
            <a:endParaRPr kumimoji="1" lang="ja-JP" altLang="en-US"/>
          </a:p>
        </p:txBody>
      </p:sp>
    </p:spTree>
    <p:extLst>
      <p:ext uri="{BB962C8B-B14F-4D97-AF65-F5344CB8AC3E}">
        <p14:creationId xmlns:p14="http://schemas.microsoft.com/office/powerpoint/2010/main" val="25394946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kumimoji="1" lang="ja-JP" altLang="en-US"/>
              <a:t>別添１－１お知らせチラシ（センター非対象署）</a:t>
            </a:r>
            <a:r>
              <a:rPr kumimoji="1" lang="en-US" altLang="ja-JP"/>
              <a:t>【</a:t>
            </a:r>
            <a:r>
              <a:rPr kumimoji="1" lang="ja-JP" altLang="en-US"/>
              <a:t>神奈川県下・山梨県下用</a:t>
            </a:r>
            <a:r>
              <a:rPr kumimoji="1" lang="en-US" altLang="ja-JP"/>
              <a:t>】</a:t>
            </a:r>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1202890-A4B6-44C4-B684-FCF1442F314A}" type="datetimeFigureOut">
              <a:rPr kumimoji="1" lang="ja-JP" altLang="en-US" smtClean="0"/>
              <a:t>2024/12/6</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55B3B74-118D-45A6-9217-F1DB2C66E32E}" type="slidenum">
              <a:rPr kumimoji="1" lang="ja-JP" altLang="en-US" smtClean="0"/>
              <a:t>‹#›</a:t>
            </a:fld>
            <a:endParaRPr kumimoji="1" lang="ja-JP" altLang="en-US"/>
          </a:p>
        </p:txBody>
      </p:sp>
    </p:spTree>
    <p:extLst>
      <p:ext uri="{BB962C8B-B14F-4D97-AF65-F5344CB8AC3E}">
        <p14:creationId xmlns:p14="http://schemas.microsoft.com/office/powerpoint/2010/main" val="18799294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150291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180873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236662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331417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214600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76111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266424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156122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193924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373094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EF91F-0446-460E-BF36-501CE4035E3B}" type="datetimeFigureOut">
              <a:rPr kumimoji="1" lang="ja-JP" altLang="en-US" smtClean="0"/>
              <a:t>2024/12/6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230123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8EF91F-0446-460E-BF36-501CE4035E3B}" type="datetimeFigureOut">
              <a:rPr kumimoji="1" lang="ja-JP" altLang="en-US" smtClean="0"/>
              <a:t>2024/12/6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318F263-002F-4EE2-9065-C914168D175D}" type="slidenum">
              <a:rPr kumimoji="1" lang="ja-JP" altLang="en-US" smtClean="0"/>
              <a:t>‹#›</a:t>
            </a:fld>
            <a:endParaRPr kumimoji="1" lang="ja-JP" altLang="en-US"/>
          </a:p>
        </p:txBody>
      </p:sp>
    </p:spTree>
    <p:extLst>
      <p:ext uri="{BB962C8B-B14F-4D97-AF65-F5344CB8AC3E}">
        <p14:creationId xmlns:p14="http://schemas.microsoft.com/office/powerpoint/2010/main" val="12802161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microsoft.com/office/2007/relationships/hdphoto" Target="../media/hdphoto1.wdp"/><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2">
            <a:extLst>
              <a:ext uri="{FF2B5EF4-FFF2-40B4-BE49-F238E27FC236}">
                <a16:creationId xmlns:a16="http://schemas.microsoft.com/office/drawing/2014/main" id="{AF184E8B-E0B4-49E6-BB68-4D2842EA1136}"/>
              </a:ext>
            </a:extLst>
          </p:cNvPr>
          <p:cNvSpPr txBox="1"/>
          <p:nvPr/>
        </p:nvSpPr>
        <p:spPr>
          <a:xfrm>
            <a:off x="1059122" y="-314927"/>
            <a:ext cx="4921885"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200" kern="100" dirty="0">
                <a:latin typeface="+mj-ea"/>
                <a:ea typeface="+mj-ea"/>
                <a:cs typeface="Times New Roman" panose="02020603050405020304" pitchFamily="18" charset="0"/>
              </a:rPr>
              <a:t>別添２－２お知らせチラシ（センター対象署）</a:t>
            </a:r>
            <a:r>
              <a:rPr lang="en-US" altLang="ja-JP" sz="1200" kern="100" dirty="0">
                <a:latin typeface="+mj-ea"/>
                <a:ea typeface="+mj-ea"/>
                <a:cs typeface="Times New Roman" panose="02020603050405020304" pitchFamily="18" charset="0"/>
              </a:rPr>
              <a:t>【</a:t>
            </a:r>
            <a:r>
              <a:rPr lang="ja-JP" altLang="en-US" sz="1200" kern="100" dirty="0">
                <a:latin typeface="+mj-ea"/>
                <a:ea typeface="+mj-ea"/>
                <a:cs typeface="Times New Roman" panose="02020603050405020304" pitchFamily="18" charset="0"/>
              </a:rPr>
              <a:t>神奈川県下・山梨県下用</a:t>
            </a:r>
            <a:r>
              <a:rPr lang="en-US" altLang="ja-JP" sz="1200" kern="100" dirty="0">
                <a:latin typeface="+mj-ea"/>
                <a:ea typeface="+mj-ea"/>
                <a:cs typeface="Times New Roman" panose="02020603050405020304" pitchFamily="18" charset="0"/>
              </a:rPr>
              <a:t>】</a:t>
            </a:r>
            <a:endParaRPr lang="ja-JP" altLang="en-US" sz="1200" kern="100" dirty="0">
              <a:latin typeface="+mj-ea"/>
              <a:ea typeface="+mj-ea"/>
              <a:cs typeface="Times New Roman" panose="02020603050405020304" pitchFamily="18" charset="0"/>
            </a:endParaRPr>
          </a:p>
        </p:txBody>
      </p:sp>
      <p:sp>
        <p:nvSpPr>
          <p:cNvPr id="153" name="正方形/長方形 152">
            <a:extLst>
              <a:ext uri="{FF2B5EF4-FFF2-40B4-BE49-F238E27FC236}">
                <a16:creationId xmlns:a16="http://schemas.microsoft.com/office/drawing/2014/main" id="{5D561C3A-95C5-42B9-B586-9418E6209A53}"/>
              </a:ext>
            </a:extLst>
          </p:cNvPr>
          <p:cNvSpPr/>
          <p:nvPr/>
        </p:nvSpPr>
        <p:spPr>
          <a:xfrm>
            <a:off x="57150" y="1009333"/>
            <a:ext cx="6743700" cy="878476"/>
          </a:xfrm>
          <a:prstGeom prst="rect">
            <a:avLst/>
          </a:prstGeom>
          <a:solidFill>
            <a:schemeClr val="tx1">
              <a:lumMod val="85000"/>
              <a:lumOff val="1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7" name="テキスト ボックス 1">
            <a:extLst>
              <a:ext uri="{FF2B5EF4-FFF2-40B4-BE49-F238E27FC236}">
                <a16:creationId xmlns:a16="http://schemas.microsoft.com/office/drawing/2014/main" id="{FD791911-F669-4EBE-9F02-5F2B021BD23F}"/>
              </a:ext>
            </a:extLst>
          </p:cNvPr>
          <p:cNvSpPr txBox="1"/>
          <p:nvPr/>
        </p:nvSpPr>
        <p:spPr>
          <a:xfrm>
            <a:off x="917681" y="53134"/>
            <a:ext cx="5077948" cy="550727"/>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3000" b="1" kern="0" spc="165" dirty="0">
                <a:ln>
                  <a:solidFill>
                    <a:schemeClr val="tx1"/>
                  </a:solidFill>
                </a:ln>
                <a:latin typeface="BIZ UDPゴシック" panose="020B0400000000000000" pitchFamily="50" charset="-128"/>
                <a:ea typeface="BIZ UDPゴシック" panose="020B0400000000000000" pitchFamily="50" charset="-128"/>
                <a:cs typeface="Times New Roman" panose="02020603050405020304" pitchFamily="18" charset="0"/>
              </a:rPr>
              <a:t>大月税務署からのお知らせ</a:t>
            </a:r>
            <a:endParaRPr lang="ja-JP" altLang="en-US" sz="3000" kern="100" dirty="0">
              <a:ln>
                <a:solidFill>
                  <a:schemeClr val="tx1"/>
                </a:solidFill>
              </a:ln>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8" name="Rectangle 10">
            <a:extLst>
              <a:ext uri="{FF2B5EF4-FFF2-40B4-BE49-F238E27FC236}">
                <a16:creationId xmlns:a16="http://schemas.microsoft.com/office/drawing/2014/main" id="{131BEFB5-FB28-4AA2-BE91-90349B671017}"/>
              </a:ext>
            </a:extLst>
          </p:cNvPr>
          <p:cNvSpPr>
            <a:spLocks noChangeArrowheads="1"/>
          </p:cNvSpPr>
          <p:nvPr/>
        </p:nvSpPr>
        <p:spPr bwMode="auto">
          <a:xfrm>
            <a:off x="88286" y="621794"/>
            <a:ext cx="6681428" cy="440690"/>
          </a:xfrm>
          <a:prstGeom prst="rect">
            <a:avLst/>
          </a:prstGeom>
          <a:noFill/>
          <a:ln>
            <a:noFill/>
          </a:ln>
          <a:extLst/>
        </p:spPr>
        <p:txBody>
          <a:bodyPr rot="0" vert="horz" wrap="square" lIns="74295" tIns="8890" rIns="74295" bIns="8890" anchor="t" anchorCtr="0" upright="1">
            <a:noAutofit/>
          </a:bodyPr>
          <a:lstStyle/>
          <a:p>
            <a:pPr algn="just">
              <a:lnSpc>
                <a:spcPts val="1200"/>
              </a:lnSpc>
            </a:pP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問合せ先</a:t>
            </a:r>
            <a:r>
              <a:rPr lang="en-US"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700" dirty="0">
                <a:latin typeface="BIZ UDPゴシック" panose="020B0400000000000000" pitchFamily="50" charset="-128"/>
                <a:ea typeface="BIZ UDPゴシック" panose="020B0400000000000000" pitchFamily="50" charset="-128"/>
              </a:rPr>
              <a:t>401</a:t>
            </a:r>
            <a:r>
              <a:rPr lang="ja-JP" altLang="ja-JP" sz="700" dirty="0">
                <a:latin typeface="BIZ UDPゴシック" panose="020B0400000000000000" pitchFamily="50" charset="-128"/>
                <a:ea typeface="BIZ UDPゴシック" panose="020B0400000000000000" pitchFamily="50" charset="-128"/>
              </a:rPr>
              <a:t>‐</a:t>
            </a:r>
            <a:r>
              <a:rPr lang="en-US" altLang="ja-JP" sz="700" dirty="0">
                <a:latin typeface="BIZ UDPゴシック" panose="020B0400000000000000" pitchFamily="50" charset="-128"/>
                <a:ea typeface="BIZ UDPゴシック" panose="020B0400000000000000" pitchFamily="50" charset="-128"/>
              </a:rPr>
              <a:t>8502</a:t>
            </a: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700" dirty="0">
                <a:latin typeface="BIZ UDPゴシック" panose="020B0400000000000000" pitchFamily="50" charset="-128"/>
                <a:ea typeface="BIZ UDPゴシック" panose="020B0400000000000000" pitchFamily="50" charset="-128"/>
              </a:rPr>
              <a:t>大月市御太刀</a:t>
            </a:r>
            <a:r>
              <a:rPr lang="en-US" altLang="ja-JP" sz="700" dirty="0">
                <a:latin typeface="BIZ UDPゴシック" panose="020B0400000000000000" pitchFamily="50" charset="-128"/>
                <a:ea typeface="BIZ UDPゴシック" panose="020B0400000000000000" pitchFamily="50" charset="-128"/>
              </a:rPr>
              <a:t>2-8-10</a:t>
            </a: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　℡　</a:t>
            </a:r>
            <a:r>
              <a:rPr lang="en-US" altLang="ja-JP" sz="700" dirty="0">
                <a:latin typeface="BIZ UDPゴシック" panose="020B0400000000000000" pitchFamily="50" charset="-128"/>
                <a:ea typeface="BIZ UDPゴシック" panose="020B0400000000000000" pitchFamily="50" charset="-128"/>
              </a:rPr>
              <a:t>0554</a:t>
            </a:r>
            <a:r>
              <a:rPr lang="ja-JP" altLang="ja-JP" sz="700" dirty="0">
                <a:latin typeface="BIZ UDPゴシック" panose="020B0400000000000000" pitchFamily="50" charset="-128"/>
                <a:ea typeface="BIZ UDPゴシック" panose="020B0400000000000000" pitchFamily="50" charset="-128"/>
              </a:rPr>
              <a:t>（</a:t>
            </a:r>
            <a:r>
              <a:rPr lang="en-US" altLang="ja-JP" sz="700" dirty="0">
                <a:latin typeface="BIZ UDPゴシック" panose="020B0400000000000000" pitchFamily="50" charset="-128"/>
                <a:ea typeface="BIZ UDPゴシック" panose="020B0400000000000000" pitchFamily="50" charset="-128"/>
              </a:rPr>
              <a:t>22</a:t>
            </a:r>
            <a:r>
              <a:rPr lang="ja-JP" altLang="ja-JP" sz="700" dirty="0">
                <a:latin typeface="BIZ UDPゴシック" panose="020B0400000000000000" pitchFamily="50" charset="-128"/>
                <a:ea typeface="BIZ UDPゴシック" panose="020B0400000000000000" pitchFamily="50" charset="-128"/>
              </a:rPr>
              <a:t>）</a:t>
            </a:r>
            <a:r>
              <a:rPr lang="en-US" altLang="ja-JP" sz="700" dirty="0">
                <a:latin typeface="BIZ UDPゴシック" panose="020B0400000000000000" pitchFamily="50" charset="-128"/>
                <a:ea typeface="BIZ UDPゴシック" panose="020B0400000000000000" pitchFamily="50" charset="-128"/>
              </a:rPr>
              <a:t>3151</a:t>
            </a:r>
            <a:r>
              <a:rPr lang="ja-JP" altLang="ja-JP" sz="700" dirty="0">
                <a:latin typeface="BIZ UDPゴシック" panose="020B0400000000000000" pitchFamily="50" charset="-128"/>
                <a:ea typeface="BIZ UDPゴシック" panose="020B0400000000000000" pitchFamily="50" charset="-128"/>
              </a:rPr>
              <a:t>（代表）</a:t>
            </a: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200"/>
              </a:lnSpc>
            </a:pP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　お電話は、自動音声に従ってご用件の番号を選択いただくと、担当者がご用件にお答えします。</a:t>
            </a:r>
          </a:p>
        </p:txBody>
      </p:sp>
      <p:sp>
        <p:nvSpPr>
          <p:cNvPr id="160" name="角丸四角形吹き出し 118">
            <a:extLst>
              <a:ext uri="{FF2B5EF4-FFF2-40B4-BE49-F238E27FC236}">
                <a16:creationId xmlns:a16="http://schemas.microsoft.com/office/drawing/2014/main" id="{CAC31795-91E4-4E01-BE18-9E043587AADA}"/>
              </a:ext>
            </a:extLst>
          </p:cNvPr>
          <p:cNvSpPr/>
          <p:nvPr/>
        </p:nvSpPr>
        <p:spPr>
          <a:xfrm>
            <a:off x="2499797" y="8604751"/>
            <a:ext cx="1342579" cy="389237"/>
          </a:xfrm>
          <a:prstGeom prst="wedgeRoundRectCallout">
            <a:avLst>
              <a:gd name="adj1" fmla="val 7234"/>
              <a:gd name="adj2" fmla="val 80240"/>
              <a:gd name="adj3" fmla="val 166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grpSp>
        <p:nvGrpSpPr>
          <p:cNvPr id="162" name="グループ化 161">
            <a:extLst>
              <a:ext uri="{FF2B5EF4-FFF2-40B4-BE49-F238E27FC236}">
                <a16:creationId xmlns:a16="http://schemas.microsoft.com/office/drawing/2014/main" id="{FF3E53CD-21A2-42E3-A060-DF996133BAD7}"/>
              </a:ext>
            </a:extLst>
          </p:cNvPr>
          <p:cNvGrpSpPr/>
          <p:nvPr/>
        </p:nvGrpSpPr>
        <p:grpSpPr>
          <a:xfrm>
            <a:off x="125596" y="8566339"/>
            <a:ext cx="6649370" cy="1191370"/>
            <a:chOff x="150106" y="6726485"/>
            <a:chExt cx="6649370" cy="1191370"/>
          </a:xfrm>
        </p:grpSpPr>
        <p:sp>
          <p:nvSpPr>
            <p:cNvPr id="164" name="object 580">
              <a:extLst>
                <a:ext uri="{FF2B5EF4-FFF2-40B4-BE49-F238E27FC236}">
                  <a16:creationId xmlns:a16="http://schemas.microsoft.com/office/drawing/2014/main" id="{D722F2F5-D952-4F61-AA8A-CDF09BD60CD5}"/>
                </a:ext>
              </a:extLst>
            </p:cNvPr>
            <p:cNvSpPr/>
            <p:nvPr/>
          </p:nvSpPr>
          <p:spPr>
            <a:xfrm>
              <a:off x="6030554" y="7280901"/>
              <a:ext cx="723217" cy="577715"/>
            </a:xfrm>
            <a:prstGeom prst="rect">
              <a:avLst/>
            </a:prstGeom>
            <a:blipFill>
              <a:blip r:embed="rId2" cstate="print"/>
              <a:stretch>
                <a:fillRect/>
              </a:stretch>
            </a:blipFill>
          </p:spPr>
          <p:txBody>
            <a:bodyPr wrap="square" lIns="0" tIns="0" rIns="0" bIns="0" rtlCol="0"/>
            <a:lstStyle/>
            <a:p>
              <a:pPr defTabSz="1196503"/>
              <a:endParaRPr sz="2356" dirty="0">
                <a:solidFill>
                  <a:prstClr val="black"/>
                </a:solidFill>
              </a:endParaRPr>
            </a:p>
          </p:txBody>
        </p:sp>
        <p:sp>
          <p:nvSpPr>
            <p:cNvPr id="165" name="object 581">
              <a:extLst>
                <a:ext uri="{FF2B5EF4-FFF2-40B4-BE49-F238E27FC236}">
                  <a16:creationId xmlns:a16="http://schemas.microsoft.com/office/drawing/2014/main" id="{E8CD394B-3DF7-4D63-B76E-49DD65BCA8FF}"/>
                </a:ext>
              </a:extLst>
            </p:cNvPr>
            <p:cNvSpPr txBox="1"/>
            <p:nvPr/>
          </p:nvSpPr>
          <p:spPr>
            <a:xfrm>
              <a:off x="6160083" y="7068507"/>
              <a:ext cx="639393" cy="183509"/>
            </a:xfrm>
            <a:prstGeom prst="rect">
              <a:avLst/>
            </a:prstGeom>
          </p:spPr>
          <p:txBody>
            <a:bodyPr vert="horz" wrap="square" lIns="0" tIns="19110" rIns="0" bIns="0" rtlCol="0">
              <a:spAutoFit/>
            </a:bodyPr>
            <a:lstStyle/>
            <a:p>
              <a:pPr defTabSz="1196503">
                <a:spcBef>
                  <a:spcPts val="149"/>
                </a:spcBef>
              </a:pPr>
              <a:r>
                <a:rPr sz="1067" b="1" spc="164" dirty="0">
                  <a:solidFill>
                    <a:srgbClr val="45707A"/>
                  </a:solidFill>
                  <a:latin typeface="+mj-ea"/>
                  <a:ea typeface="+mj-ea"/>
                  <a:cs typeface="Yu Gothic UI"/>
                </a:rPr>
                <a:t>税務</a:t>
              </a:r>
              <a:r>
                <a:rPr sz="1067" b="1" spc="20" dirty="0">
                  <a:solidFill>
                    <a:srgbClr val="45707A"/>
                  </a:solidFill>
                  <a:latin typeface="+mj-ea"/>
                  <a:ea typeface="+mj-ea"/>
                  <a:cs typeface="Yu Gothic UI"/>
                </a:rPr>
                <a:t>署</a:t>
              </a:r>
              <a:r>
                <a:rPr sz="720" b="1" spc="-52" dirty="0">
                  <a:solidFill>
                    <a:srgbClr val="45707A"/>
                  </a:solidFill>
                  <a:latin typeface="Yu Gothic UI"/>
                  <a:cs typeface="Yu Gothic UI"/>
                </a:rPr>
                <a:t> </a:t>
              </a:r>
              <a:endParaRPr sz="720" dirty="0">
                <a:solidFill>
                  <a:prstClr val="black"/>
                </a:solidFill>
                <a:latin typeface="Yu Gothic UI"/>
                <a:cs typeface="Yu Gothic UI"/>
              </a:endParaRPr>
            </a:p>
          </p:txBody>
        </p:sp>
        <p:sp>
          <p:nvSpPr>
            <p:cNvPr id="166" name="テキスト ボックス 165">
              <a:extLst>
                <a:ext uri="{FF2B5EF4-FFF2-40B4-BE49-F238E27FC236}">
                  <a16:creationId xmlns:a16="http://schemas.microsoft.com/office/drawing/2014/main" id="{C66F517D-280E-4596-9907-636D0F756F8E}"/>
                </a:ext>
              </a:extLst>
            </p:cNvPr>
            <p:cNvSpPr txBox="1"/>
            <p:nvPr/>
          </p:nvSpPr>
          <p:spPr>
            <a:xfrm>
              <a:off x="2565476" y="6759018"/>
              <a:ext cx="1582659" cy="369332"/>
            </a:xfrm>
            <a:prstGeom prst="rect">
              <a:avLst/>
            </a:prstGeom>
            <a:noFill/>
          </p:spPr>
          <p:txBody>
            <a:bodyPr wrap="square" rtlCol="0">
              <a:spAutoFit/>
            </a:bodyPr>
            <a:lstStyle/>
            <a:p>
              <a:pPr defTabSz="1196503"/>
              <a:r>
                <a:rPr lang="ja-JP" altLang="en-US" sz="900" dirty="0">
                  <a:latin typeface="+mj-ea"/>
                  <a:ea typeface="+mj-ea"/>
                </a:rPr>
                <a:t>マイナポータルから</a:t>
              </a:r>
              <a:endParaRPr lang="en-US" altLang="ja-JP" sz="900" dirty="0">
                <a:latin typeface="+mj-ea"/>
                <a:ea typeface="+mj-ea"/>
              </a:endParaRPr>
            </a:p>
            <a:p>
              <a:pPr defTabSz="1196503"/>
              <a:r>
                <a:rPr lang="ja-JP" altLang="en-US" sz="900" dirty="0">
                  <a:latin typeface="+mj-ea"/>
                  <a:ea typeface="+mj-ea"/>
                </a:rPr>
                <a:t>まとめてデータで取得</a:t>
              </a:r>
              <a:endParaRPr lang="ja-JP" altLang="ja-JP" sz="900" dirty="0">
                <a:latin typeface="+mj-ea"/>
                <a:ea typeface="+mj-ea"/>
              </a:endParaRPr>
            </a:p>
          </p:txBody>
        </p:sp>
        <p:grpSp>
          <p:nvGrpSpPr>
            <p:cNvPr id="167" name="グループ化 166">
              <a:extLst>
                <a:ext uri="{FF2B5EF4-FFF2-40B4-BE49-F238E27FC236}">
                  <a16:creationId xmlns:a16="http://schemas.microsoft.com/office/drawing/2014/main" id="{0A1B0022-81A2-4EF9-AA14-C8757339EC77}"/>
                </a:ext>
              </a:extLst>
            </p:cNvPr>
            <p:cNvGrpSpPr/>
            <p:nvPr/>
          </p:nvGrpSpPr>
          <p:grpSpPr>
            <a:xfrm>
              <a:off x="150106" y="7191300"/>
              <a:ext cx="970095" cy="672031"/>
              <a:chOff x="-2506123" y="6000399"/>
              <a:chExt cx="964983" cy="808018"/>
            </a:xfrm>
          </p:grpSpPr>
          <p:grpSp>
            <p:nvGrpSpPr>
              <p:cNvPr id="191" name="グループ化 190">
                <a:extLst>
                  <a:ext uri="{FF2B5EF4-FFF2-40B4-BE49-F238E27FC236}">
                    <a16:creationId xmlns:a16="http://schemas.microsoft.com/office/drawing/2014/main" id="{4D62B8A1-2532-49BA-A4DD-A5925B941916}"/>
                  </a:ext>
                </a:extLst>
              </p:cNvPr>
              <p:cNvGrpSpPr/>
              <p:nvPr/>
            </p:nvGrpSpPr>
            <p:grpSpPr>
              <a:xfrm>
                <a:off x="-2314183" y="6179419"/>
                <a:ext cx="600886" cy="628998"/>
                <a:chOff x="-1697577" y="3027333"/>
                <a:chExt cx="784914" cy="827605"/>
              </a:xfrm>
            </p:grpSpPr>
            <p:sp>
              <p:nvSpPr>
                <p:cNvPr id="194" name="object 401">
                  <a:extLst>
                    <a:ext uri="{FF2B5EF4-FFF2-40B4-BE49-F238E27FC236}">
                      <a16:creationId xmlns:a16="http://schemas.microsoft.com/office/drawing/2014/main" id="{922312B4-FAC9-4423-9D1C-C41FAFC1D23B}"/>
                    </a:ext>
                  </a:extLst>
                </p:cNvPr>
                <p:cNvSpPr/>
                <p:nvPr/>
              </p:nvSpPr>
              <p:spPr>
                <a:xfrm>
                  <a:off x="-1697577" y="3027333"/>
                  <a:ext cx="780860" cy="812534"/>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a:ln>
                  <a:solidFill>
                    <a:schemeClr val="tx1"/>
                  </a:solidFill>
                </a:ln>
              </p:spPr>
              <p:txBody>
                <a:bodyPr wrap="square" lIns="0" tIns="0" rIns="0" bIns="0" rtlCol="0"/>
                <a:lstStyle/>
                <a:p>
                  <a:pPr defTabSz="1196503"/>
                  <a:endParaRPr sz="1600">
                    <a:solidFill>
                      <a:schemeClr val="tx1">
                        <a:lumMod val="75000"/>
                        <a:lumOff val="25000"/>
                      </a:schemeClr>
                    </a:solidFill>
                  </a:endParaRPr>
                </a:p>
              </p:txBody>
            </p:sp>
            <p:sp>
              <p:nvSpPr>
                <p:cNvPr id="195" name="object 403">
                  <a:extLst>
                    <a:ext uri="{FF2B5EF4-FFF2-40B4-BE49-F238E27FC236}">
                      <a16:creationId xmlns:a16="http://schemas.microsoft.com/office/drawing/2014/main" id="{D988D74C-BD30-43BD-924D-7CB3A661DEA8}"/>
                    </a:ext>
                  </a:extLst>
                </p:cNvPr>
                <p:cNvSpPr/>
                <p:nvPr/>
              </p:nvSpPr>
              <p:spPr>
                <a:xfrm>
                  <a:off x="-1100933" y="3709388"/>
                  <a:ext cx="188270" cy="145550"/>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defTabSz="1196503"/>
                  <a:endParaRPr sz="1600">
                    <a:solidFill>
                      <a:schemeClr val="tx1">
                        <a:lumMod val="75000"/>
                        <a:lumOff val="25000"/>
                      </a:schemeClr>
                    </a:solidFill>
                  </a:endParaRPr>
                </a:p>
              </p:txBody>
            </p:sp>
            <p:cxnSp>
              <p:nvCxnSpPr>
                <p:cNvPr id="196" name="直線コネクタ 195">
                  <a:extLst>
                    <a:ext uri="{FF2B5EF4-FFF2-40B4-BE49-F238E27FC236}">
                      <a16:creationId xmlns:a16="http://schemas.microsoft.com/office/drawing/2014/main" id="{8D01BB73-F2C7-484D-8A08-55261DD4AD6E}"/>
                    </a:ext>
                  </a:extLst>
                </p:cNvPr>
                <p:cNvCxnSpPr/>
                <p:nvPr/>
              </p:nvCxnSpPr>
              <p:spPr>
                <a:xfrm>
                  <a:off x="-1553809" y="3576246"/>
                  <a:ext cx="493321" cy="0"/>
                </a:xfrm>
                <a:prstGeom prst="line">
                  <a:avLst/>
                </a:prstGeom>
              </p:spPr>
              <p:style>
                <a:lnRef idx="1">
                  <a:schemeClr val="dk1"/>
                </a:lnRef>
                <a:fillRef idx="0">
                  <a:schemeClr val="dk1"/>
                </a:fillRef>
                <a:effectRef idx="0">
                  <a:schemeClr val="dk1"/>
                </a:effectRef>
                <a:fontRef idx="minor">
                  <a:schemeClr val="tx1"/>
                </a:fontRef>
              </p:style>
            </p:cxnSp>
            <p:cxnSp>
              <p:nvCxnSpPr>
                <p:cNvPr id="197" name="直線コネクタ 196">
                  <a:extLst>
                    <a:ext uri="{FF2B5EF4-FFF2-40B4-BE49-F238E27FC236}">
                      <a16:creationId xmlns:a16="http://schemas.microsoft.com/office/drawing/2014/main" id="{97FB3307-A518-443E-91B3-943ABE28A891}"/>
                    </a:ext>
                  </a:extLst>
                </p:cNvPr>
                <p:cNvCxnSpPr/>
                <p:nvPr/>
              </p:nvCxnSpPr>
              <p:spPr>
                <a:xfrm>
                  <a:off x="-1553808" y="3653891"/>
                  <a:ext cx="493321" cy="0"/>
                </a:xfrm>
                <a:prstGeom prst="line">
                  <a:avLst/>
                </a:prstGeom>
              </p:spPr>
              <p:style>
                <a:lnRef idx="1">
                  <a:schemeClr val="dk1"/>
                </a:lnRef>
                <a:fillRef idx="0">
                  <a:schemeClr val="dk1"/>
                </a:fillRef>
                <a:effectRef idx="0">
                  <a:schemeClr val="dk1"/>
                </a:effectRef>
                <a:fontRef idx="minor">
                  <a:schemeClr val="tx1"/>
                </a:fontRef>
              </p:style>
            </p:cxnSp>
          </p:grpSp>
          <p:sp>
            <p:nvSpPr>
              <p:cNvPr id="192" name="テキスト ボックス 191">
                <a:extLst>
                  <a:ext uri="{FF2B5EF4-FFF2-40B4-BE49-F238E27FC236}">
                    <a16:creationId xmlns:a16="http://schemas.microsoft.com/office/drawing/2014/main" id="{A0A8057E-4D02-4476-9D71-104196DA87C5}"/>
                  </a:ext>
                </a:extLst>
              </p:cNvPr>
              <p:cNvSpPr txBox="1"/>
              <p:nvPr/>
            </p:nvSpPr>
            <p:spPr>
              <a:xfrm>
                <a:off x="-2506123" y="6204439"/>
                <a:ext cx="943817" cy="434815"/>
              </a:xfrm>
              <a:prstGeom prst="rect">
                <a:avLst/>
              </a:prstGeom>
              <a:noFill/>
            </p:spPr>
            <p:txBody>
              <a:bodyPr wrap="square" rtlCol="0">
                <a:spAutoFit/>
              </a:bodyPr>
              <a:lstStyle/>
              <a:p>
                <a:pPr marL="29082" algn="ctr" defTabSz="1196503">
                  <a:lnSpc>
                    <a:spcPts val="700"/>
                  </a:lnSpc>
                  <a:spcBef>
                    <a:spcPts val="655"/>
                  </a:spcBef>
                </a:pPr>
                <a:r>
                  <a:rPr lang="ja-JP" altLang="en-US" sz="900" dirty="0">
                    <a:latin typeface="+mn-ea"/>
                  </a:rPr>
                  <a:t>寄附金受領</a:t>
                </a:r>
                <a:endParaRPr lang="en-US" altLang="ja-JP" sz="900" dirty="0">
                  <a:latin typeface="+mn-ea"/>
                </a:endParaRPr>
              </a:p>
              <a:p>
                <a:pPr marL="29082" algn="ctr" defTabSz="1196503">
                  <a:lnSpc>
                    <a:spcPts val="700"/>
                  </a:lnSpc>
                  <a:spcBef>
                    <a:spcPts val="655"/>
                  </a:spcBef>
                </a:pPr>
                <a:r>
                  <a:rPr lang="ja-JP" altLang="en-US" sz="900" dirty="0">
                    <a:latin typeface="+mn-ea"/>
                  </a:rPr>
                  <a:t>証明書</a:t>
                </a:r>
                <a:endParaRPr lang="en-US" altLang="ja-JP" sz="900" dirty="0">
                  <a:latin typeface="+mn-ea"/>
                </a:endParaRPr>
              </a:p>
            </p:txBody>
          </p:sp>
          <p:sp>
            <p:nvSpPr>
              <p:cNvPr id="193" name="テキスト ボックス 192">
                <a:extLst>
                  <a:ext uri="{FF2B5EF4-FFF2-40B4-BE49-F238E27FC236}">
                    <a16:creationId xmlns:a16="http://schemas.microsoft.com/office/drawing/2014/main" id="{94446BB8-2027-4438-B6A1-676D110B9E64}"/>
                  </a:ext>
                </a:extLst>
              </p:cNvPr>
              <p:cNvSpPr txBox="1"/>
              <p:nvPr/>
            </p:nvSpPr>
            <p:spPr>
              <a:xfrm>
                <a:off x="-2484957" y="6000399"/>
                <a:ext cx="943817" cy="218949"/>
              </a:xfrm>
              <a:prstGeom prst="rect">
                <a:avLst/>
              </a:prstGeom>
              <a:noFill/>
            </p:spPr>
            <p:txBody>
              <a:bodyPr wrap="square" rtlCol="0">
                <a:spAutoFit/>
              </a:bodyPr>
              <a:lstStyle/>
              <a:p>
                <a:pPr marL="29082" algn="ctr" defTabSz="1196503">
                  <a:lnSpc>
                    <a:spcPts val="700"/>
                  </a:lnSpc>
                  <a:spcBef>
                    <a:spcPts val="655"/>
                  </a:spcBef>
                </a:pPr>
                <a:r>
                  <a:rPr lang="ja-JP" altLang="en-US" sz="900" dirty="0">
                    <a:latin typeface="+mj-ea"/>
                    <a:ea typeface="+mj-ea"/>
                  </a:rPr>
                  <a:t>ふるさと納税</a:t>
                </a:r>
                <a:endParaRPr lang="en-US" altLang="ja-JP" sz="900" dirty="0">
                  <a:latin typeface="+mj-ea"/>
                  <a:ea typeface="+mj-ea"/>
                </a:endParaRPr>
              </a:p>
            </p:txBody>
          </p:sp>
        </p:grpSp>
        <p:grpSp>
          <p:nvGrpSpPr>
            <p:cNvPr id="168" name="グループ化 167">
              <a:extLst>
                <a:ext uri="{FF2B5EF4-FFF2-40B4-BE49-F238E27FC236}">
                  <a16:creationId xmlns:a16="http://schemas.microsoft.com/office/drawing/2014/main" id="{55C89F6C-0A8F-43D7-99E0-169E07D8B59A}"/>
                </a:ext>
              </a:extLst>
            </p:cNvPr>
            <p:cNvGrpSpPr/>
            <p:nvPr/>
          </p:nvGrpSpPr>
          <p:grpSpPr>
            <a:xfrm>
              <a:off x="856961" y="6726485"/>
              <a:ext cx="954333" cy="661307"/>
              <a:chOff x="-2502011" y="6013293"/>
              <a:chExt cx="949304" cy="795124"/>
            </a:xfrm>
          </p:grpSpPr>
          <p:grpSp>
            <p:nvGrpSpPr>
              <p:cNvPr id="184" name="グループ化 183">
                <a:extLst>
                  <a:ext uri="{FF2B5EF4-FFF2-40B4-BE49-F238E27FC236}">
                    <a16:creationId xmlns:a16="http://schemas.microsoft.com/office/drawing/2014/main" id="{4A29D27A-35B8-48B8-B32B-05CB43255BB0}"/>
                  </a:ext>
                </a:extLst>
              </p:cNvPr>
              <p:cNvGrpSpPr/>
              <p:nvPr/>
            </p:nvGrpSpPr>
            <p:grpSpPr>
              <a:xfrm>
                <a:off x="-2314183" y="6179419"/>
                <a:ext cx="600886" cy="628998"/>
                <a:chOff x="-1697577" y="3027333"/>
                <a:chExt cx="784914" cy="827605"/>
              </a:xfrm>
            </p:grpSpPr>
            <p:sp>
              <p:nvSpPr>
                <p:cNvPr id="187" name="object 401">
                  <a:extLst>
                    <a:ext uri="{FF2B5EF4-FFF2-40B4-BE49-F238E27FC236}">
                      <a16:creationId xmlns:a16="http://schemas.microsoft.com/office/drawing/2014/main" id="{94F64B72-C07E-45C4-B7FB-3D273137BA6D}"/>
                    </a:ext>
                  </a:extLst>
                </p:cNvPr>
                <p:cNvSpPr/>
                <p:nvPr/>
              </p:nvSpPr>
              <p:spPr>
                <a:xfrm>
                  <a:off x="-1697577" y="3027333"/>
                  <a:ext cx="780860" cy="812534"/>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a:ln>
                  <a:solidFill>
                    <a:schemeClr val="tx1"/>
                  </a:solidFill>
                </a:ln>
              </p:spPr>
              <p:txBody>
                <a:bodyPr wrap="square" lIns="0" tIns="0" rIns="0" bIns="0" rtlCol="0"/>
                <a:lstStyle/>
                <a:p>
                  <a:pPr defTabSz="1196503"/>
                  <a:endParaRPr sz="1600">
                    <a:solidFill>
                      <a:schemeClr val="tx1">
                        <a:lumMod val="75000"/>
                        <a:lumOff val="25000"/>
                      </a:schemeClr>
                    </a:solidFill>
                  </a:endParaRPr>
                </a:p>
              </p:txBody>
            </p:sp>
            <p:sp>
              <p:nvSpPr>
                <p:cNvPr id="188" name="object 403">
                  <a:extLst>
                    <a:ext uri="{FF2B5EF4-FFF2-40B4-BE49-F238E27FC236}">
                      <a16:creationId xmlns:a16="http://schemas.microsoft.com/office/drawing/2014/main" id="{922FE33B-F08C-4AF8-93F6-8B45C813BB35}"/>
                    </a:ext>
                  </a:extLst>
                </p:cNvPr>
                <p:cNvSpPr/>
                <p:nvPr/>
              </p:nvSpPr>
              <p:spPr>
                <a:xfrm>
                  <a:off x="-1100933" y="3709388"/>
                  <a:ext cx="188270" cy="145550"/>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defTabSz="1196503"/>
                  <a:endParaRPr sz="1600">
                    <a:solidFill>
                      <a:schemeClr val="tx1">
                        <a:lumMod val="75000"/>
                        <a:lumOff val="25000"/>
                      </a:schemeClr>
                    </a:solidFill>
                  </a:endParaRPr>
                </a:p>
              </p:txBody>
            </p:sp>
            <p:cxnSp>
              <p:nvCxnSpPr>
                <p:cNvPr id="189" name="直線コネクタ 188">
                  <a:extLst>
                    <a:ext uri="{FF2B5EF4-FFF2-40B4-BE49-F238E27FC236}">
                      <a16:creationId xmlns:a16="http://schemas.microsoft.com/office/drawing/2014/main" id="{B414E286-36C3-4794-A3F2-2240FFCC46F7}"/>
                    </a:ext>
                  </a:extLst>
                </p:cNvPr>
                <p:cNvCxnSpPr/>
                <p:nvPr/>
              </p:nvCxnSpPr>
              <p:spPr>
                <a:xfrm>
                  <a:off x="-1553809" y="3576246"/>
                  <a:ext cx="493321" cy="0"/>
                </a:xfrm>
                <a:prstGeom prst="line">
                  <a:avLst/>
                </a:prstGeom>
              </p:spPr>
              <p:style>
                <a:lnRef idx="1">
                  <a:schemeClr val="dk1"/>
                </a:lnRef>
                <a:fillRef idx="0">
                  <a:schemeClr val="dk1"/>
                </a:fillRef>
                <a:effectRef idx="0">
                  <a:schemeClr val="dk1"/>
                </a:effectRef>
                <a:fontRef idx="minor">
                  <a:schemeClr val="tx1"/>
                </a:fontRef>
              </p:style>
            </p:cxnSp>
            <p:cxnSp>
              <p:nvCxnSpPr>
                <p:cNvPr id="190" name="直線コネクタ 189">
                  <a:extLst>
                    <a:ext uri="{FF2B5EF4-FFF2-40B4-BE49-F238E27FC236}">
                      <a16:creationId xmlns:a16="http://schemas.microsoft.com/office/drawing/2014/main" id="{72F0DDC6-2E09-42D8-9221-CE99403118D8}"/>
                    </a:ext>
                  </a:extLst>
                </p:cNvPr>
                <p:cNvCxnSpPr/>
                <p:nvPr/>
              </p:nvCxnSpPr>
              <p:spPr>
                <a:xfrm>
                  <a:off x="-1553808" y="3653891"/>
                  <a:ext cx="493321" cy="0"/>
                </a:xfrm>
                <a:prstGeom prst="line">
                  <a:avLst/>
                </a:prstGeom>
              </p:spPr>
              <p:style>
                <a:lnRef idx="1">
                  <a:schemeClr val="dk1"/>
                </a:lnRef>
                <a:fillRef idx="0">
                  <a:schemeClr val="dk1"/>
                </a:fillRef>
                <a:effectRef idx="0">
                  <a:schemeClr val="dk1"/>
                </a:effectRef>
                <a:fontRef idx="minor">
                  <a:schemeClr val="tx1"/>
                </a:fontRef>
              </p:style>
            </p:cxnSp>
          </p:grpSp>
          <p:sp>
            <p:nvSpPr>
              <p:cNvPr id="185" name="テキスト ボックス 184">
                <a:extLst>
                  <a:ext uri="{FF2B5EF4-FFF2-40B4-BE49-F238E27FC236}">
                    <a16:creationId xmlns:a16="http://schemas.microsoft.com/office/drawing/2014/main" id="{622465E3-1696-49EC-B48F-82B0FBC22A3C}"/>
                  </a:ext>
                </a:extLst>
              </p:cNvPr>
              <p:cNvSpPr txBox="1"/>
              <p:nvPr/>
            </p:nvSpPr>
            <p:spPr>
              <a:xfrm>
                <a:off x="-2502011" y="6197008"/>
                <a:ext cx="943817" cy="434815"/>
              </a:xfrm>
              <a:prstGeom prst="rect">
                <a:avLst/>
              </a:prstGeom>
              <a:noFill/>
            </p:spPr>
            <p:txBody>
              <a:bodyPr wrap="square" rtlCol="0">
                <a:spAutoFit/>
              </a:bodyPr>
              <a:lstStyle/>
              <a:p>
                <a:pPr marL="29082" algn="ctr" defTabSz="1196503">
                  <a:lnSpc>
                    <a:spcPts val="700"/>
                  </a:lnSpc>
                  <a:spcBef>
                    <a:spcPts val="655"/>
                  </a:spcBef>
                </a:pPr>
                <a:r>
                  <a:rPr lang="ja-JP" altLang="en-US" sz="900" dirty="0">
                    <a:latin typeface="+mj-ea"/>
                    <a:ea typeface="+mj-ea"/>
                  </a:rPr>
                  <a:t>保険料控除</a:t>
                </a:r>
                <a:endParaRPr lang="en-US" altLang="ja-JP" sz="900" dirty="0">
                  <a:latin typeface="+mj-ea"/>
                  <a:ea typeface="+mj-ea"/>
                </a:endParaRPr>
              </a:p>
              <a:p>
                <a:pPr marL="29082" algn="ctr" defTabSz="1196503">
                  <a:lnSpc>
                    <a:spcPts val="700"/>
                  </a:lnSpc>
                  <a:spcBef>
                    <a:spcPts val="655"/>
                  </a:spcBef>
                </a:pPr>
                <a:r>
                  <a:rPr lang="ja-JP" altLang="en-US" sz="900" dirty="0">
                    <a:latin typeface="+mj-ea"/>
                    <a:ea typeface="+mj-ea"/>
                  </a:rPr>
                  <a:t>証明書</a:t>
                </a:r>
                <a:endParaRPr lang="en-US" altLang="ja-JP" sz="900" dirty="0">
                  <a:latin typeface="+mj-ea"/>
                  <a:ea typeface="+mj-ea"/>
                </a:endParaRPr>
              </a:p>
            </p:txBody>
          </p:sp>
          <p:sp>
            <p:nvSpPr>
              <p:cNvPr id="186" name="テキスト ボックス 185">
                <a:extLst>
                  <a:ext uri="{FF2B5EF4-FFF2-40B4-BE49-F238E27FC236}">
                    <a16:creationId xmlns:a16="http://schemas.microsoft.com/office/drawing/2014/main" id="{C4AA5E1C-02F8-4BAE-AA89-E41980C19242}"/>
                  </a:ext>
                </a:extLst>
              </p:cNvPr>
              <p:cNvSpPr txBox="1"/>
              <p:nvPr/>
            </p:nvSpPr>
            <p:spPr>
              <a:xfrm>
                <a:off x="-2496524" y="6013293"/>
                <a:ext cx="943817" cy="218949"/>
              </a:xfrm>
              <a:prstGeom prst="rect">
                <a:avLst/>
              </a:prstGeom>
              <a:noFill/>
            </p:spPr>
            <p:txBody>
              <a:bodyPr wrap="square" rtlCol="0">
                <a:spAutoFit/>
              </a:bodyPr>
              <a:lstStyle/>
              <a:p>
                <a:pPr marL="29082" algn="ctr" defTabSz="1196503">
                  <a:lnSpc>
                    <a:spcPts val="700"/>
                  </a:lnSpc>
                  <a:spcBef>
                    <a:spcPts val="655"/>
                  </a:spcBef>
                </a:pPr>
                <a:r>
                  <a:rPr lang="ja-JP" altLang="en-US" sz="900" dirty="0">
                    <a:latin typeface="+mj-ea"/>
                    <a:ea typeface="+mj-ea"/>
                  </a:rPr>
                  <a:t>保険料</a:t>
                </a:r>
                <a:endParaRPr lang="en-US" altLang="ja-JP" sz="900" dirty="0">
                  <a:latin typeface="+mj-ea"/>
                  <a:ea typeface="+mj-ea"/>
                </a:endParaRPr>
              </a:p>
            </p:txBody>
          </p:sp>
        </p:grpSp>
        <p:grpSp>
          <p:nvGrpSpPr>
            <p:cNvPr id="169" name="グループ化 168">
              <a:extLst>
                <a:ext uri="{FF2B5EF4-FFF2-40B4-BE49-F238E27FC236}">
                  <a16:creationId xmlns:a16="http://schemas.microsoft.com/office/drawing/2014/main" id="{4B47ACA8-02EE-450E-84D4-5884D31FFA08}"/>
                </a:ext>
              </a:extLst>
            </p:cNvPr>
            <p:cNvGrpSpPr/>
            <p:nvPr/>
          </p:nvGrpSpPr>
          <p:grpSpPr>
            <a:xfrm>
              <a:off x="1481893" y="7169750"/>
              <a:ext cx="959111" cy="688599"/>
              <a:chOff x="-2504066" y="5980479"/>
              <a:chExt cx="954057" cy="827938"/>
            </a:xfrm>
          </p:grpSpPr>
          <p:grpSp>
            <p:nvGrpSpPr>
              <p:cNvPr id="177" name="グループ化 176">
                <a:extLst>
                  <a:ext uri="{FF2B5EF4-FFF2-40B4-BE49-F238E27FC236}">
                    <a16:creationId xmlns:a16="http://schemas.microsoft.com/office/drawing/2014/main" id="{A3946AF0-4D71-4F82-9165-642AC9345D6D}"/>
                  </a:ext>
                </a:extLst>
              </p:cNvPr>
              <p:cNvGrpSpPr/>
              <p:nvPr/>
            </p:nvGrpSpPr>
            <p:grpSpPr>
              <a:xfrm>
                <a:off x="-2314183" y="6179419"/>
                <a:ext cx="600886" cy="628998"/>
                <a:chOff x="-1697577" y="3027333"/>
                <a:chExt cx="784914" cy="827605"/>
              </a:xfrm>
            </p:grpSpPr>
            <p:sp>
              <p:nvSpPr>
                <p:cNvPr id="180" name="object 401">
                  <a:extLst>
                    <a:ext uri="{FF2B5EF4-FFF2-40B4-BE49-F238E27FC236}">
                      <a16:creationId xmlns:a16="http://schemas.microsoft.com/office/drawing/2014/main" id="{D6527F8D-230F-4DE8-82A9-779737527AB2}"/>
                    </a:ext>
                  </a:extLst>
                </p:cNvPr>
                <p:cNvSpPr/>
                <p:nvPr/>
              </p:nvSpPr>
              <p:spPr>
                <a:xfrm>
                  <a:off x="-1697577" y="3027333"/>
                  <a:ext cx="780860" cy="812534"/>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a:ln>
                  <a:solidFill>
                    <a:schemeClr val="tx1"/>
                  </a:solidFill>
                </a:ln>
              </p:spPr>
              <p:txBody>
                <a:bodyPr wrap="square" lIns="0" tIns="0" rIns="0" bIns="0" rtlCol="0"/>
                <a:lstStyle/>
                <a:p>
                  <a:pPr defTabSz="1196503"/>
                  <a:endParaRPr sz="1600">
                    <a:solidFill>
                      <a:schemeClr val="tx1">
                        <a:lumMod val="75000"/>
                        <a:lumOff val="25000"/>
                      </a:schemeClr>
                    </a:solidFill>
                  </a:endParaRPr>
                </a:p>
              </p:txBody>
            </p:sp>
            <p:sp>
              <p:nvSpPr>
                <p:cNvPr id="181" name="object 403">
                  <a:extLst>
                    <a:ext uri="{FF2B5EF4-FFF2-40B4-BE49-F238E27FC236}">
                      <a16:creationId xmlns:a16="http://schemas.microsoft.com/office/drawing/2014/main" id="{63B83FC9-A558-412E-AF68-0E5A625969D9}"/>
                    </a:ext>
                  </a:extLst>
                </p:cNvPr>
                <p:cNvSpPr/>
                <p:nvPr/>
              </p:nvSpPr>
              <p:spPr>
                <a:xfrm>
                  <a:off x="-1100933" y="3709388"/>
                  <a:ext cx="188270" cy="145550"/>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defTabSz="1196503"/>
                  <a:endParaRPr sz="1600">
                    <a:solidFill>
                      <a:schemeClr val="tx1">
                        <a:lumMod val="75000"/>
                        <a:lumOff val="25000"/>
                      </a:schemeClr>
                    </a:solidFill>
                  </a:endParaRPr>
                </a:p>
              </p:txBody>
            </p:sp>
            <p:cxnSp>
              <p:nvCxnSpPr>
                <p:cNvPr id="182" name="直線コネクタ 181">
                  <a:extLst>
                    <a:ext uri="{FF2B5EF4-FFF2-40B4-BE49-F238E27FC236}">
                      <a16:creationId xmlns:a16="http://schemas.microsoft.com/office/drawing/2014/main" id="{C5AD198A-BBD0-40F9-8901-D1061C2ECC94}"/>
                    </a:ext>
                  </a:extLst>
                </p:cNvPr>
                <p:cNvCxnSpPr/>
                <p:nvPr/>
              </p:nvCxnSpPr>
              <p:spPr>
                <a:xfrm>
                  <a:off x="-1553809" y="3576246"/>
                  <a:ext cx="493321" cy="0"/>
                </a:xfrm>
                <a:prstGeom prst="line">
                  <a:avLst/>
                </a:prstGeom>
              </p:spPr>
              <p:style>
                <a:lnRef idx="1">
                  <a:schemeClr val="dk1"/>
                </a:lnRef>
                <a:fillRef idx="0">
                  <a:schemeClr val="dk1"/>
                </a:fillRef>
                <a:effectRef idx="0">
                  <a:schemeClr val="dk1"/>
                </a:effectRef>
                <a:fontRef idx="minor">
                  <a:schemeClr val="tx1"/>
                </a:fontRef>
              </p:style>
            </p:cxnSp>
            <p:cxnSp>
              <p:nvCxnSpPr>
                <p:cNvPr id="183" name="直線コネクタ 182">
                  <a:extLst>
                    <a:ext uri="{FF2B5EF4-FFF2-40B4-BE49-F238E27FC236}">
                      <a16:creationId xmlns:a16="http://schemas.microsoft.com/office/drawing/2014/main" id="{23E817CC-5419-4368-8372-3E651BA8F0B6}"/>
                    </a:ext>
                  </a:extLst>
                </p:cNvPr>
                <p:cNvCxnSpPr/>
                <p:nvPr/>
              </p:nvCxnSpPr>
              <p:spPr>
                <a:xfrm>
                  <a:off x="-1553808" y="3653891"/>
                  <a:ext cx="493321" cy="0"/>
                </a:xfrm>
                <a:prstGeom prst="line">
                  <a:avLst/>
                </a:prstGeom>
              </p:spPr>
              <p:style>
                <a:lnRef idx="1">
                  <a:schemeClr val="dk1"/>
                </a:lnRef>
                <a:fillRef idx="0">
                  <a:schemeClr val="dk1"/>
                </a:fillRef>
                <a:effectRef idx="0">
                  <a:schemeClr val="dk1"/>
                </a:effectRef>
                <a:fontRef idx="minor">
                  <a:schemeClr val="tx1"/>
                </a:fontRef>
              </p:style>
            </p:cxnSp>
          </p:grpSp>
          <p:sp>
            <p:nvSpPr>
              <p:cNvPr id="178" name="テキスト ボックス 177">
                <a:extLst>
                  <a:ext uri="{FF2B5EF4-FFF2-40B4-BE49-F238E27FC236}">
                    <a16:creationId xmlns:a16="http://schemas.microsoft.com/office/drawing/2014/main" id="{CB3D5561-D3A8-4183-80D2-FD9035CD2E7A}"/>
                  </a:ext>
                </a:extLst>
              </p:cNvPr>
              <p:cNvSpPr txBox="1"/>
              <p:nvPr/>
            </p:nvSpPr>
            <p:spPr>
              <a:xfrm>
                <a:off x="-2504066" y="6211825"/>
                <a:ext cx="943817" cy="434815"/>
              </a:xfrm>
              <a:prstGeom prst="rect">
                <a:avLst/>
              </a:prstGeom>
              <a:noFill/>
            </p:spPr>
            <p:txBody>
              <a:bodyPr wrap="square" rtlCol="0">
                <a:spAutoFit/>
              </a:bodyPr>
              <a:lstStyle/>
              <a:p>
                <a:pPr marL="29082" algn="ctr" defTabSz="1196503">
                  <a:lnSpc>
                    <a:spcPts val="700"/>
                  </a:lnSpc>
                  <a:spcBef>
                    <a:spcPts val="655"/>
                  </a:spcBef>
                </a:pPr>
                <a:r>
                  <a:rPr lang="ja-JP" altLang="en-US" sz="900" dirty="0">
                    <a:latin typeface="+mj-ea"/>
                    <a:ea typeface="+mj-ea"/>
                  </a:rPr>
                  <a:t>医療費通知</a:t>
                </a:r>
                <a:endParaRPr lang="en-US" altLang="ja-JP" sz="900" dirty="0">
                  <a:latin typeface="+mj-ea"/>
                  <a:ea typeface="+mj-ea"/>
                </a:endParaRPr>
              </a:p>
              <a:p>
                <a:pPr marL="29082" algn="ctr" defTabSz="1196503">
                  <a:lnSpc>
                    <a:spcPts val="700"/>
                  </a:lnSpc>
                  <a:spcBef>
                    <a:spcPts val="655"/>
                  </a:spcBef>
                </a:pPr>
                <a:r>
                  <a:rPr lang="ja-JP" altLang="en-US" sz="900" dirty="0">
                    <a:latin typeface="+mj-ea"/>
                    <a:ea typeface="+mj-ea"/>
                  </a:rPr>
                  <a:t>情報</a:t>
                </a:r>
                <a:endParaRPr lang="en-US" altLang="ja-JP" sz="900" dirty="0">
                  <a:latin typeface="+mj-ea"/>
                  <a:ea typeface="+mj-ea"/>
                </a:endParaRPr>
              </a:p>
            </p:txBody>
          </p:sp>
          <p:sp>
            <p:nvSpPr>
              <p:cNvPr id="179" name="テキスト ボックス 178">
                <a:extLst>
                  <a:ext uri="{FF2B5EF4-FFF2-40B4-BE49-F238E27FC236}">
                    <a16:creationId xmlns:a16="http://schemas.microsoft.com/office/drawing/2014/main" id="{FCC444FE-97D3-48AB-8FBF-F1D6A61CE6F3}"/>
                  </a:ext>
                </a:extLst>
              </p:cNvPr>
              <p:cNvSpPr txBox="1"/>
              <p:nvPr/>
            </p:nvSpPr>
            <p:spPr>
              <a:xfrm>
                <a:off x="-2493826" y="5980479"/>
                <a:ext cx="943817" cy="218949"/>
              </a:xfrm>
              <a:prstGeom prst="rect">
                <a:avLst/>
              </a:prstGeom>
              <a:noFill/>
            </p:spPr>
            <p:txBody>
              <a:bodyPr wrap="square" rtlCol="0">
                <a:spAutoFit/>
              </a:bodyPr>
              <a:lstStyle/>
              <a:p>
                <a:pPr marL="29082" algn="ctr" defTabSz="1196503">
                  <a:lnSpc>
                    <a:spcPts val="700"/>
                  </a:lnSpc>
                  <a:spcBef>
                    <a:spcPts val="655"/>
                  </a:spcBef>
                </a:pPr>
                <a:r>
                  <a:rPr lang="ja-JP" altLang="en-US" sz="900" dirty="0">
                    <a:latin typeface="+mj-ea"/>
                    <a:ea typeface="+mj-ea"/>
                  </a:rPr>
                  <a:t>医療費</a:t>
                </a:r>
                <a:endParaRPr lang="en-US" altLang="ja-JP" sz="900" dirty="0">
                  <a:latin typeface="+mj-ea"/>
                  <a:ea typeface="+mj-ea"/>
                </a:endParaRPr>
              </a:p>
            </p:txBody>
          </p:sp>
        </p:grpSp>
        <p:sp>
          <p:nvSpPr>
            <p:cNvPr id="170" name="object 430">
              <a:extLst>
                <a:ext uri="{FF2B5EF4-FFF2-40B4-BE49-F238E27FC236}">
                  <a16:creationId xmlns:a16="http://schemas.microsoft.com/office/drawing/2014/main" id="{DDBE90DF-877B-4D3C-A83F-15F57A5338F8}"/>
                </a:ext>
              </a:extLst>
            </p:cNvPr>
            <p:cNvSpPr/>
            <p:nvPr/>
          </p:nvSpPr>
          <p:spPr>
            <a:xfrm>
              <a:off x="2608892" y="7426914"/>
              <a:ext cx="1121912" cy="161679"/>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tx1"/>
            </a:solidFill>
          </p:spPr>
          <p:txBody>
            <a:bodyPr wrap="square" lIns="0" tIns="0" rIns="0" bIns="0" rtlCol="0"/>
            <a:lstStyle/>
            <a:p>
              <a:pPr defTabSz="1196503"/>
              <a:endParaRPr sz="2356">
                <a:solidFill>
                  <a:prstClr val="black"/>
                </a:solidFill>
              </a:endParaRPr>
            </a:p>
          </p:txBody>
        </p:sp>
        <p:sp>
          <p:nvSpPr>
            <p:cNvPr id="171" name="object 439">
              <a:extLst>
                <a:ext uri="{FF2B5EF4-FFF2-40B4-BE49-F238E27FC236}">
                  <a16:creationId xmlns:a16="http://schemas.microsoft.com/office/drawing/2014/main" id="{84347833-4FE5-4CF9-A562-A793229A43CF}"/>
                </a:ext>
              </a:extLst>
            </p:cNvPr>
            <p:cNvSpPr>
              <a:spLocks noChangeAspect="1"/>
            </p:cNvSpPr>
            <p:nvPr/>
          </p:nvSpPr>
          <p:spPr>
            <a:xfrm>
              <a:off x="2850900" y="7234898"/>
              <a:ext cx="466324" cy="682957"/>
            </a:xfrm>
            <a:prstGeom prst="rect">
              <a:avLst/>
            </a:prstGeom>
            <a:blipFill>
              <a:blip r:embed="rId3" cstate="print"/>
              <a:stretch>
                <a:fillRect/>
              </a:stretch>
            </a:blipFill>
          </p:spPr>
          <p:txBody>
            <a:bodyPr wrap="square" lIns="0" tIns="0" rIns="0" bIns="0" rtlCol="0"/>
            <a:lstStyle/>
            <a:p>
              <a:pPr defTabSz="1196503"/>
              <a:endParaRPr sz="2356" dirty="0">
                <a:solidFill>
                  <a:prstClr val="black"/>
                </a:solidFill>
              </a:endParaRPr>
            </a:p>
          </p:txBody>
        </p:sp>
        <p:sp>
          <p:nvSpPr>
            <p:cNvPr id="172" name="テキスト ボックス 171">
              <a:extLst>
                <a:ext uri="{FF2B5EF4-FFF2-40B4-BE49-F238E27FC236}">
                  <a16:creationId xmlns:a16="http://schemas.microsoft.com/office/drawing/2014/main" id="{F76E0311-BF9A-4C73-871E-59759D720252}"/>
                </a:ext>
              </a:extLst>
            </p:cNvPr>
            <p:cNvSpPr txBox="1"/>
            <p:nvPr/>
          </p:nvSpPr>
          <p:spPr>
            <a:xfrm>
              <a:off x="4552581" y="7601754"/>
              <a:ext cx="1551938" cy="253916"/>
            </a:xfrm>
            <a:prstGeom prst="rect">
              <a:avLst/>
            </a:prstGeom>
            <a:noFill/>
          </p:spPr>
          <p:txBody>
            <a:bodyPr wrap="square" rtlCol="0">
              <a:spAutoFit/>
            </a:bodyPr>
            <a:lstStyle/>
            <a:p>
              <a:pPr algn="ctr" defTabSz="1196503"/>
              <a:r>
                <a:rPr lang="en-US" altLang="ja-JP" sz="1050" b="1" dirty="0">
                  <a:latin typeface="+mj-ea"/>
                  <a:ea typeface="+mj-ea"/>
                </a:rPr>
                <a:t>e-Tax</a:t>
              </a:r>
              <a:r>
                <a:rPr lang="ja-JP" altLang="en-US" sz="1050" dirty="0">
                  <a:latin typeface="+mj-ea"/>
                  <a:ea typeface="+mj-ea"/>
                </a:rPr>
                <a:t>で送信</a:t>
              </a:r>
              <a:endParaRPr lang="ja-JP" altLang="ja-JP" sz="1050" dirty="0">
                <a:latin typeface="+mj-ea"/>
                <a:ea typeface="+mj-ea"/>
              </a:endParaRPr>
            </a:p>
          </p:txBody>
        </p:sp>
        <p:grpSp>
          <p:nvGrpSpPr>
            <p:cNvPr id="173" name="グループ化 172">
              <a:extLst>
                <a:ext uri="{FF2B5EF4-FFF2-40B4-BE49-F238E27FC236}">
                  <a16:creationId xmlns:a16="http://schemas.microsoft.com/office/drawing/2014/main" id="{8CFA365A-D253-4FAC-95AD-6EEDBA6A52AE}"/>
                </a:ext>
              </a:extLst>
            </p:cNvPr>
            <p:cNvGrpSpPr/>
            <p:nvPr/>
          </p:nvGrpSpPr>
          <p:grpSpPr>
            <a:xfrm>
              <a:off x="4560079" y="6803446"/>
              <a:ext cx="1521733" cy="405191"/>
              <a:chOff x="8557851" y="3570098"/>
              <a:chExt cx="1749762" cy="455622"/>
            </a:xfrm>
          </p:grpSpPr>
          <p:sp>
            <p:nvSpPr>
              <p:cNvPr id="175" name="角丸四角形吹き出し 122">
                <a:extLst>
                  <a:ext uri="{FF2B5EF4-FFF2-40B4-BE49-F238E27FC236}">
                    <a16:creationId xmlns:a16="http://schemas.microsoft.com/office/drawing/2014/main" id="{50E6880A-661F-4267-A62E-8CE80CE03B43}"/>
                  </a:ext>
                </a:extLst>
              </p:cNvPr>
              <p:cNvSpPr/>
              <p:nvPr/>
            </p:nvSpPr>
            <p:spPr>
              <a:xfrm>
                <a:off x="8557851" y="3588038"/>
                <a:ext cx="1543760" cy="437682"/>
              </a:xfrm>
              <a:prstGeom prst="wedgeRoundRectCallout">
                <a:avLst>
                  <a:gd name="adj1" fmla="val -38020"/>
                  <a:gd name="adj2" fmla="val 73690"/>
                  <a:gd name="adj3" fmla="val 166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176" name="テキスト ボックス 175">
                <a:extLst>
                  <a:ext uri="{FF2B5EF4-FFF2-40B4-BE49-F238E27FC236}">
                    <a16:creationId xmlns:a16="http://schemas.microsoft.com/office/drawing/2014/main" id="{35337D45-68FE-41BB-802D-B8EDE7D1A780}"/>
                  </a:ext>
                </a:extLst>
              </p:cNvPr>
              <p:cNvSpPr txBox="1"/>
              <p:nvPr/>
            </p:nvSpPr>
            <p:spPr>
              <a:xfrm>
                <a:off x="8634322" y="3570098"/>
                <a:ext cx="1673291" cy="449908"/>
              </a:xfrm>
              <a:prstGeom prst="rect">
                <a:avLst/>
              </a:prstGeom>
              <a:noFill/>
            </p:spPr>
            <p:txBody>
              <a:bodyPr wrap="square" rtlCol="0">
                <a:spAutoFit/>
              </a:bodyPr>
              <a:lstStyle/>
              <a:p>
                <a:pPr defTabSz="1196503"/>
                <a:r>
                  <a:rPr lang="ja-JP" altLang="en-US" sz="1000" dirty="0">
                    <a:latin typeface="BIZ UDPゴシック" panose="020B0400000000000000" pitchFamily="50" charset="-128"/>
                    <a:ea typeface="BIZ UDPゴシック" panose="020B0400000000000000" pitchFamily="50" charset="-128"/>
                  </a:rPr>
                  <a:t>確定申告書に</a:t>
                </a:r>
                <a:endParaRPr lang="en-US" altLang="ja-JP" sz="1000" dirty="0">
                  <a:latin typeface="BIZ UDPゴシック" panose="020B0400000000000000" pitchFamily="50" charset="-128"/>
                  <a:ea typeface="BIZ UDPゴシック" panose="020B0400000000000000" pitchFamily="50" charset="-128"/>
                </a:endParaRPr>
              </a:p>
              <a:p>
                <a:pPr defTabSz="1196503"/>
                <a:r>
                  <a:rPr lang="ja-JP" altLang="en-US" sz="1000" b="1" u="sng" dirty="0">
                    <a:latin typeface="BIZ UDPゴシック" panose="020B0400000000000000" pitchFamily="50" charset="-128"/>
                    <a:ea typeface="BIZ UDPゴシック" panose="020B0400000000000000" pitchFamily="50" charset="-128"/>
                  </a:rPr>
                  <a:t>自動入力・自動計算</a:t>
                </a:r>
                <a:endParaRPr lang="ja-JP" altLang="ja-JP" sz="1000" b="1" u="sng" dirty="0">
                  <a:latin typeface="BIZ UDPゴシック" panose="020B0400000000000000" pitchFamily="50" charset="-128"/>
                  <a:ea typeface="BIZ UDPゴシック" panose="020B0400000000000000" pitchFamily="50" charset="-128"/>
                </a:endParaRPr>
              </a:p>
            </p:txBody>
          </p:sp>
        </p:grpSp>
        <p:sp>
          <p:nvSpPr>
            <p:cNvPr id="174" name="object 430">
              <a:extLst>
                <a:ext uri="{FF2B5EF4-FFF2-40B4-BE49-F238E27FC236}">
                  <a16:creationId xmlns:a16="http://schemas.microsoft.com/office/drawing/2014/main" id="{3D5A68D4-1AFA-4C7C-B995-5E571C45E359}"/>
                </a:ext>
              </a:extLst>
            </p:cNvPr>
            <p:cNvSpPr/>
            <p:nvPr/>
          </p:nvSpPr>
          <p:spPr>
            <a:xfrm>
              <a:off x="4797405" y="7424221"/>
              <a:ext cx="1121912" cy="161679"/>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tx1"/>
            </a:solidFill>
          </p:spPr>
          <p:txBody>
            <a:bodyPr wrap="square" lIns="0" tIns="0" rIns="0" bIns="0" rtlCol="0"/>
            <a:lstStyle/>
            <a:p>
              <a:pPr defTabSz="1196503"/>
              <a:endParaRPr sz="2356">
                <a:solidFill>
                  <a:prstClr val="black"/>
                </a:solidFill>
              </a:endParaRPr>
            </a:p>
          </p:txBody>
        </p:sp>
      </p:grpSp>
      <p:sp>
        <p:nvSpPr>
          <p:cNvPr id="163" name="テキスト ボックス 162">
            <a:extLst>
              <a:ext uri="{FF2B5EF4-FFF2-40B4-BE49-F238E27FC236}">
                <a16:creationId xmlns:a16="http://schemas.microsoft.com/office/drawing/2014/main" id="{97A004A5-E431-4B26-971E-2C27B909D82B}"/>
              </a:ext>
            </a:extLst>
          </p:cNvPr>
          <p:cNvSpPr txBox="1"/>
          <p:nvPr/>
        </p:nvSpPr>
        <p:spPr>
          <a:xfrm>
            <a:off x="1906007" y="9562018"/>
            <a:ext cx="943817" cy="182101"/>
          </a:xfrm>
          <a:prstGeom prst="rect">
            <a:avLst/>
          </a:prstGeom>
          <a:noFill/>
        </p:spPr>
        <p:txBody>
          <a:bodyPr wrap="square" rtlCol="0">
            <a:spAutoFit/>
          </a:bodyPr>
          <a:lstStyle/>
          <a:p>
            <a:pPr marL="29082" algn="ctr" defTabSz="1196503">
              <a:lnSpc>
                <a:spcPts val="700"/>
              </a:lnSpc>
              <a:spcBef>
                <a:spcPts val="655"/>
              </a:spcBef>
            </a:pPr>
            <a:r>
              <a:rPr lang="ja-JP" altLang="en-US" sz="900" dirty="0">
                <a:latin typeface="+mj-ea"/>
                <a:ea typeface="+mj-ea"/>
              </a:rPr>
              <a:t>など</a:t>
            </a:r>
            <a:endParaRPr lang="en-US" altLang="ja-JP" sz="900" dirty="0">
              <a:latin typeface="+mj-ea"/>
              <a:ea typeface="+mj-ea"/>
            </a:endParaRPr>
          </a:p>
        </p:txBody>
      </p:sp>
      <p:sp>
        <p:nvSpPr>
          <p:cNvPr id="200" name="正方形/長方形 199">
            <a:extLst>
              <a:ext uri="{FF2B5EF4-FFF2-40B4-BE49-F238E27FC236}">
                <a16:creationId xmlns:a16="http://schemas.microsoft.com/office/drawing/2014/main" id="{ACE5FFF0-B135-415B-BD1A-BAF5CC1CCE57}"/>
              </a:ext>
            </a:extLst>
          </p:cNvPr>
          <p:cNvSpPr/>
          <p:nvPr/>
        </p:nvSpPr>
        <p:spPr>
          <a:xfrm>
            <a:off x="57150" y="3504062"/>
            <a:ext cx="6733680" cy="63009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1" name="テキスト ボックス 99">
            <a:extLst>
              <a:ext uri="{FF2B5EF4-FFF2-40B4-BE49-F238E27FC236}">
                <a16:creationId xmlns:a16="http://schemas.microsoft.com/office/drawing/2014/main" id="{C1C91F0A-7A37-4B99-9AFC-66AC322E0456}"/>
              </a:ext>
            </a:extLst>
          </p:cNvPr>
          <p:cNvSpPr txBox="1"/>
          <p:nvPr/>
        </p:nvSpPr>
        <p:spPr>
          <a:xfrm>
            <a:off x="57150" y="3345688"/>
            <a:ext cx="6631742" cy="510031"/>
          </a:xfrm>
          <a:prstGeom prst="rect">
            <a:avLst/>
          </a:prstGeom>
          <a:gradFill>
            <a:gsLst>
              <a:gs pos="0">
                <a:schemeClr val="bg2"/>
              </a:gs>
              <a:gs pos="100000">
                <a:schemeClr val="accent3">
                  <a:lumMod val="100000"/>
                </a:schemeClr>
              </a:gs>
            </a:gsLst>
            <a:path path="circle">
              <a:fillToRect r="100000" b="100000"/>
            </a:path>
          </a:gradFill>
          <a:ln w="19050">
            <a:solidFill>
              <a:schemeClr val="tx1"/>
            </a:solidFill>
          </a:ln>
        </p:spPr>
        <p:txBody>
          <a:bodyPr wrap="square" rtlCol="0" anchor="ctr">
            <a:noAutofit/>
          </a:bodyPr>
          <a:lstStyle/>
          <a:p>
            <a:pPr>
              <a:spcAft>
                <a:spcPts val="0"/>
              </a:spcAft>
            </a:pPr>
            <a:r>
              <a:rPr lang="ja-JP" altLang="en-US" b="1" kern="1200" dirty="0">
                <a:ln>
                  <a:solidFill>
                    <a:schemeClr val="tx1"/>
                  </a:solidFill>
                </a:ln>
                <a:solidFill>
                  <a:srgbClr val="000000"/>
                </a:solidFill>
                <a:effectLst>
                  <a:outerShdw blurRad="50800" dist="38100" dir="2700000" algn="tl" rotWithShape="0">
                    <a:prstClr val="black">
                      <a:alpha val="40000"/>
                    </a:prstClr>
                  </a:outerShdw>
                </a:effectLst>
                <a:latin typeface="+mj-ea"/>
                <a:ea typeface="+mj-ea"/>
                <a:cs typeface="Times New Roman" panose="02020603050405020304" pitchFamily="18" charset="0"/>
              </a:rPr>
              <a:t>　</a:t>
            </a:r>
            <a:r>
              <a:rPr lang="ja-JP" kern="1200" dirty="0">
                <a:ln>
                  <a:solidFill>
                    <a:schemeClr val="tx1"/>
                  </a:solidFill>
                </a:ln>
                <a:solidFill>
                  <a:srgbClr val="000000"/>
                </a:solidFill>
                <a:effectLst>
                  <a:outerShdw blurRad="50800" dist="38100" dir="2700000" algn="tl" rotWithShape="0">
                    <a:prstClr val="black">
                      <a:alpha val="40000"/>
                    </a:prstClr>
                  </a:outerShdw>
                </a:effectLst>
                <a:latin typeface="+mj-ea"/>
                <a:ea typeface="+mj-ea"/>
                <a:cs typeface="Times New Roman" panose="02020603050405020304" pitchFamily="18" charset="0"/>
              </a:rPr>
              <a:t>自宅から</a:t>
            </a:r>
            <a:r>
              <a:rPr lang="ja-JP" altLang="en-US" kern="1200" dirty="0">
                <a:ln>
                  <a:solidFill>
                    <a:schemeClr val="tx1"/>
                  </a:solidFill>
                </a:ln>
                <a:solidFill>
                  <a:srgbClr val="000000"/>
                </a:solidFill>
                <a:effectLst>
                  <a:outerShdw blurRad="50800" dist="38100" dir="2700000" algn="tl" rotWithShape="0">
                    <a:prstClr val="black">
                      <a:alpha val="40000"/>
                    </a:prstClr>
                  </a:outerShdw>
                </a:effectLst>
                <a:latin typeface="+mj-ea"/>
                <a:ea typeface="+mj-ea"/>
                <a:cs typeface="Times New Roman" panose="02020603050405020304" pitchFamily="18" charset="0"/>
              </a:rPr>
              <a:t>スマホで確定申告</a:t>
            </a:r>
            <a:r>
              <a:rPr lang="ja-JP" altLang="en-US" dirty="0">
                <a:ln>
                  <a:solidFill>
                    <a:schemeClr val="tx1"/>
                  </a:solidFill>
                </a:ln>
                <a:solidFill>
                  <a:srgbClr val="000000"/>
                </a:solidFill>
                <a:effectLst>
                  <a:outerShdw blurRad="50800" dist="38100" dir="2700000" algn="tl" rotWithShape="0">
                    <a:prstClr val="black">
                      <a:alpha val="40000"/>
                    </a:prstClr>
                  </a:outerShdw>
                </a:effectLst>
                <a:latin typeface="+mj-ea"/>
                <a:ea typeface="+mj-ea"/>
                <a:cs typeface="Times New Roman" panose="02020603050405020304" pitchFamily="18" charset="0"/>
              </a:rPr>
              <a:t>書を作成・提出</a:t>
            </a:r>
            <a:r>
              <a:rPr lang="ja-JP" kern="1200" dirty="0">
                <a:ln>
                  <a:solidFill>
                    <a:schemeClr val="tx1"/>
                  </a:solidFill>
                </a:ln>
                <a:solidFill>
                  <a:srgbClr val="000000"/>
                </a:solidFill>
                <a:effectLst>
                  <a:outerShdw blurRad="50800" dist="38100" dir="2700000" algn="tl" rotWithShape="0">
                    <a:prstClr val="black">
                      <a:alpha val="40000"/>
                    </a:prstClr>
                  </a:outerShdw>
                </a:effectLst>
                <a:latin typeface="+mj-ea"/>
                <a:ea typeface="+mj-ea"/>
                <a:cs typeface="Times New Roman" panose="02020603050405020304" pitchFamily="18" charset="0"/>
              </a:rPr>
              <a:t>する方法</a:t>
            </a:r>
            <a:r>
              <a:rPr lang="ja-JP" altLang="en-US" sz="1300" kern="1200" dirty="0">
                <a:ln>
                  <a:solidFill>
                    <a:schemeClr val="tx1"/>
                  </a:solidFill>
                </a:ln>
                <a:solidFill>
                  <a:srgbClr val="000000"/>
                </a:solidFill>
                <a:effectLst>
                  <a:outerShdw blurRad="50800" dist="38100" dir="2700000" algn="tl" rotWithShape="0">
                    <a:prstClr val="black">
                      <a:alpha val="40000"/>
                    </a:prstClr>
                  </a:outerShdw>
                </a:effectLst>
                <a:latin typeface="+mj-ea"/>
                <a:ea typeface="+mj-ea"/>
                <a:cs typeface="Times New Roman" panose="02020603050405020304" pitchFamily="18" charset="0"/>
              </a:rPr>
              <a:t>　</a:t>
            </a:r>
            <a:r>
              <a:rPr lang="en-US" altLang="ja-JP" sz="700" kern="1200" dirty="0">
                <a:solidFill>
                  <a:srgbClr val="000000"/>
                </a:solidFill>
                <a:latin typeface="+mj-ea"/>
                <a:ea typeface="+mj-ea"/>
                <a:cs typeface="Times New Roman" panose="02020603050405020304" pitchFamily="18" charset="0"/>
              </a:rPr>
              <a:t>【</a:t>
            </a:r>
            <a:r>
              <a:rPr lang="ja-JP" sz="700" kern="1200" dirty="0">
                <a:solidFill>
                  <a:srgbClr val="000000"/>
                </a:solidFill>
                <a:latin typeface="+mj-ea"/>
                <a:ea typeface="+mj-ea"/>
                <a:cs typeface="Times New Roman" panose="02020603050405020304" pitchFamily="18" charset="0"/>
              </a:rPr>
              <a:t>マイナンバーカード方式編</a:t>
            </a:r>
            <a:r>
              <a:rPr lang="en-US" altLang="ja-JP" sz="700" kern="1200" dirty="0">
                <a:solidFill>
                  <a:srgbClr val="000000"/>
                </a:solidFill>
                <a:latin typeface="+mj-ea"/>
                <a:ea typeface="+mj-ea"/>
                <a:cs typeface="Times New Roman" panose="02020603050405020304" pitchFamily="18" charset="0"/>
              </a:rPr>
              <a:t>】</a:t>
            </a:r>
            <a:endParaRPr lang="ja-JP" sz="700" dirty="0">
              <a:latin typeface="+mj-ea"/>
              <a:ea typeface="+mj-ea"/>
              <a:cs typeface="ＭＳ Ｐゴシック" panose="020B0600070205080204" pitchFamily="50" charset="-128"/>
            </a:endParaRPr>
          </a:p>
        </p:txBody>
      </p:sp>
      <p:sp>
        <p:nvSpPr>
          <p:cNvPr id="276" name="テキスト ボックス 275">
            <a:extLst>
              <a:ext uri="{FF2B5EF4-FFF2-40B4-BE49-F238E27FC236}">
                <a16:creationId xmlns:a16="http://schemas.microsoft.com/office/drawing/2014/main" id="{B9065B6E-FE2B-496F-9481-2D4350529F5F}"/>
              </a:ext>
            </a:extLst>
          </p:cNvPr>
          <p:cNvSpPr txBox="1"/>
          <p:nvPr/>
        </p:nvSpPr>
        <p:spPr>
          <a:xfrm>
            <a:off x="93150" y="1074181"/>
            <a:ext cx="6670256" cy="1200329"/>
          </a:xfrm>
          <a:prstGeom prst="rect">
            <a:avLst/>
          </a:prstGeom>
          <a:noFill/>
        </p:spPr>
        <p:txBody>
          <a:bodyPr wrap="square" rtlCol="0">
            <a:spAutoFit/>
          </a:bodyPr>
          <a:lstStyle/>
          <a:p>
            <a:pPr algn="ctr"/>
            <a:r>
              <a:rPr lang="ja-JP" altLang="en-US" sz="2400" b="1" dirty="0">
                <a:ln>
                  <a:solidFill>
                    <a:schemeClr val="bg1"/>
                  </a:solidFill>
                </a:ln>
                <a:solidFill>
                  <a:schemeClr val="bg1"/>
                </a:solidFill>
                <a:latin typeface="BIZ UDPゴシック" panose="020B0400000000000000" pitchFamily="50" charset="-128"/>
                <a:ea typeface="BIZ UDPゴシック" panose="020B0400000000000000" pitchFamily="50" charset="-128"/>
              </a:rPr>
              <a:t>確定申告は 　　　　　　から　　　　　　　　　で！</a:t>
            </a:r>
            <a:endParaRPr lang="en-US" altLang="ja-JP" sz="2400" b="1"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pPr algn="ctr"/>
            <a:r>
              <a:rPr lang="ja-JP" altLang="en-US" sz="2400" b="1" dirty="0">
                <a:ln>
                  <a:solidFill>
                    <a:schemeClr val="tx1"/>
                  </a:solidFill>
                </a:ln>
                <a:solidFill>
                  <a:srgbClr val="000000"/>
                </a:solidFill>
                <a:effectLst>
                  <a:outerShdw blurRad="50800" dist="38100" dir="2700000" algn="tl" rotWithShape="0">
                    <a:prstClr val="black">
                      <a:alpha val="40000"/>
                    </a:prstClr>
                  </a:outerShdw>
                </a:effectLst>
                <a:latin typeface="+mj-ea"/>
                <a:cs typeface="Times New Roman" panose="02020603050405020304" pitchFamily="18" charset="0"/>
              </a:rPr>
              <a:t>　</a:t>
            </a:r>
            <a:r>
              <a:rPr lang="ja-JP" altLang="en-US" sz="1600" dirty="0">
                <a:solidFill>
                  <a:schemeClr val="bg1"/>
                </a:solidFill>
                <a:effectLst>
                  <a:outerShdw blurRad="38100" dist="38100" dir="2700000" algn="tl">
                    <a:srgbClr val="000000">
                      <a:alpha val="43137"/>
                    </a:srgbClr>
                  </a:outerShdw>
                </a:effectLst>
                <a:latin typeface="+mj-ea"/>
                <a:cs typeface="Times New Roman" panose="02020603050405020304" pitchFamily="18" charset="0"/>
              </a:rPr>
              <a:t>マイナポータル連携を利用して更に便利に！</a:t>
            </a:r>
            <a:endParaRPr lang="ja-JP" altLang="ja-JP" sz="500" dirty="0">
              <a:solidFill>
                <a:schemeClr val="bg1"/>
              </a:solidFill>
              <a:effectLst>
                <a:outerShdw blurRad="38100" dist="38100" dir="2700000" algn="tl">
                  <a:srgbClr val="000000">
                    <a:alpha val="43137"/>
                  </a:srgbClr>
                </a:outerShdw>
              </a:effectLst>
              <a:latin typeface="+mj-ea"/>
              <a:cs typeface="ＭＳ Ｐゴシック" panose="020B0600070205080204" pitchFamily="50" charset="-128"/>
            </a:endParaRPr>
          </a:p>
          <a:p>
            <a:pPr algn="ctr"/>
            <a:endParaRPr kumimoji="1" lang="ja-JP" altLang="en-US" sz="2400" b="1"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281" name="テキスト ボックス 280">
            <a:extLst>
              <a:ext uri="{FF2B5EF4-FFF2-40B4-BE49-F238E27FC236}">
                <a16:creationId xmlns:a16="http://schemas.microsoft.com/office/drawing/2014/main" id="{E0306D3D-9B0D-46CB-84D5-EEA36AABFE29}"/>
              </a:ext>
            </a:extLst>
          </p:cNvPr>
          <p:cNvSpPr txBox="1"/>
          <p:nvPr/>
        </p:nvSpPr>
        <p:spPr>
          <a:xfrm>
            <a:off x="4016783" y="1053700"/>
            <a:ext cx="526106" cy="523220"/>
          </a:xfrm>
          <a:prstGeom prst="rect">
            <a:avLst/>
          </a:prstGeom>
          <a:solidFill>
            <a:schemeClr val="bg1"/>
          </a:solidFill>
          <a:ln>
            <a:noFill/>
          </a:ln>
        </p:spPr>
        <p:txBody>
          <a:bodyPr wrap="none" rtlCol="0">
            <a:spAutoFit/>
          </a:bodyPr>
          <a:lstStyle/>
          <a:p>
            <a:pPr algn="l"/>
            <a:r>
              <a:rPr kumimoji="1" lang="ja-JP" altLang="en-US" sz="2800" b="1" dirty="0">
                <a:ln>
                  <a:solidFill>
                    <a:schemeClr val="tx1"/>
                  </a:solidFill>
                </a:ln>
                <a:latin typeface="BIZ UDPゴシック" panose="020B0400000000000000" pitchFamily="50" charset="-128"/>
                <a:ea typeface="BIZ UDPゴシック" panose="020B0400000000000000" pitchFamily="50" charset="-128"/>
              </a:rPr>
              <a:t>ス</a:t>
            </a:r>
          </a:p>
        </p:txBody>
      </p:sp>
      <p:sp>
        <p:nvSpPr>
          <p:cNvPr id="282" name="テキスト ボックス 281">
            <a:extLst>
              <a:ext uri="{FF2B5EF4-FFF2-40B4-BE49-F238E27FC236}">
                <a16:creationId xmlns:a16="http://schemas.microsoft.com/office/drawing/2014/main" id="{5C688965-7C24-4CD9-BA4C-858BE6FBC07C}"/>
              </a:ext>
            </a:extLst>
          </p:cNvPr>
          <p:cNvSpPr txBox="1"/>
          <p:nvPr/>
        </p:nvSpPr>
        <p:spPr>
          <a:xfrm>
            <a:off x="4610004" y="1056541"/>
            <a:ext cx="522900" cy="523220"/>
          </a:xfrm>
          <a:prstGeom prst="rect">
            <a:avLst/>
          </a:prstGeom>
          <a:solidFill>
            <a:schemeClr val="bg1"/>
          </a:solidFill>
        </p:spPr>
        <p:txBody>
          <a:bodyPr wrap="none" rtlCol="0">
            <a:spAutoFit/>
          </a:bodyPr>
          <a:lstStyle/>
          <a:p>
            <a:pPr algn="l"/>
            <a:r>
              <a:rPr kumimoji="1" lang="ja-JP" altLang="en-US" sz="2800" b="1" dirty="0">
                <a:ln>
                  <a:solidFill>
                    <a:schemeClr val="tx1"/>
                  </a:solidFill>
                </a:ln>
                <a:latin typeface="BIZ UDPゴシック" panose="020B0400000000000000" pitchFamily="50" charset="-128"/>
                <a:ea typeface="BIZ UDPゴシック" panose="020B0400000000000000" pitchFamily="50" charset="-128"/>
              </a:rPr>
              <a:t>マ</a:t>
            </a:r>
          </a:p>
        </p:txBody>
      </p:sp>
      <p:sp>
        <p:nvSpPr>
          <p:cNvPr id="283" name="テキスト ボックス 282">
            <a:extLst>
              <a:ext uri="{FF2B5EF4-FFF2-40B4-BE49-F238E27FC236}">
                <a16:creationId xmlns:a16="http://schemas.microsoft.com/office/drawing/2014/main" id="{21364DC8-CA04-4B5C-8BD7-06C07FC0EC0D}"/>
              </a:ext>
            </a:extLst>
          </p:cNvPr>
          <p:cNvSpPr txBox="1"/>
          <p:nvPr/>
        </p:nvSpPr>
        <p:spPr>
          <a:xfrm>
            <a:off x="5200019" y="1057988"/>
            <a:ext cx="537327" cy="523220"/>
          </a:xfrm>
          <a:prstGeom prst="rect">
            <a:avLst/>
          </a:prstGeom>
          <a:solidFill>
            <a:schemeClr val="bg1"/>
          </a:solidFill>
          <a:ln>
            <a:noFill/>
          </a:ln>
        </p:spPr>
        <p:txBody>
          <a:bodyPr wrap="none" rtlCol="0">
            <a:spAutoFit/>
          </a:bodyPr>
          <a:lstStyle/>
          <a:p>
            <a:pPr algn="l"/>
            <a:r>
              <a:rPr kumimoji="1" lang="ja-JP" altLang="en-US" sz="2800" b="1" dirty="0">
                <a:ln>
                  <a:solidFill>
                    <a:schemeClr val="tx1"/>
                  </a:solidFill>
                </a:ln>
                <a:latin typeface="BIZ UDPゴシック" panose="020B0400000000000000" pitchFamily="50" charset="-128"/>
                <a:ea typeface="BIZ UDPゴシック" panose="020B0400000000000000" pitchFamily="50" charset="-128"/>
              </a:rPr>
              <a:t>ホ</a:t>
            </a:r>
          </a:p>
        </p:txBody>
      </p:sp>
      <p:sp>
        <p:nvSpPr>
          <p:cNvPr id="279" name="テキスト ボックス 278">
            <a:extLst>
              <a:ext uri="{FF2B5EF4-FFF2-40B4-BE49-F238E27FC236}">
                <a16:creationId xmlns:a16="http://schemas.microsoft.com/office/drawing/2014/main" id="{C8864298-0272-40C4-A3EB-F953B23AF235}"/>
              </a:ext>
            </a:extLst>
          </p:cNvPr>
          <p:cNvSpPr txBox="1"/>
          <p:nvPr/>
        </p:nvSpPr>
        <p:spPr>
          <a:xfrm>
            <a:off x="2060445" y="1045847"/>
            <a:ext cx="543739" cy="523220"/>
          </a:xfrm>
          <a:prstGeom prst="rect">
            <a:avLst/>
          </a:prstGeom>
          <a:solidFill>
            <a:schemeClr val="bg1"/>
          </a:solidFill>
          <a:ln>
            <a:noFill/>
          </a:ln>
        </p:spPr>
        <p:txBody>
          <a:bodyPr wrap="none" rtlCol="0">
            <a:spAutoFit/>
          </a:bodyPr>
          <a:lstStyle/>
          <a:p>
            <a:pPr algn="l"/>
            <a:r>
              <a:rPr kumimoji="1" lang="ja-JP" altLang="en-US" sz="2800" b="1" dirty="0">
                <a:ln>
                  <a:solidFill>
                    <a:schemeClr val="tx1"/>
                  </a:solidFill>
                </a:ln>
                <a:latin typeface="BIZ UDPゴシック" panose="020B0400000000000000" pitchFamily="50" charset="-128"/>
                <a:ea typeface="BIZ UDPゴシック" panose="020B0400000000000000" pitchFamily="50" charset="-128"/>
              </a:rPr>
              <a:t>自</a:t>
            </a:r>
          </a:p>
        </p:txBody>
      </p:sp>
      <p:sp>
        <p:nvSpPr>
          <p:cNvPr id="280" name="テキスト ボックス 279">
            <a:extLst>
              <a:ext uri="{FF2B5EF4-FFF2-40B4-BE49-F238E27FC236}">
                <a16:creationId xmlns:a16="http://schemas.microsoft.com/office/drawing/2014/main" id="{600D6BF4-8A1A-4736-89FE-65C00FD0765F}"/>
              </a:ext>
            </a:extLst>
          </p:cNvPr>
          <p:cNvSpPr txBox="1"/>
          <p:nvPr/>
        </p:nvSpPr>
        <p:spPr>
          <a:xfrm>
            <a:off x="2705354" y="1050843"/>
            <a:ext cx="543739" cy="523220"/>
          </a:xfrm>
          <a:prstGeom prst="rect">
            <a:avLst/>
          </a:prstGeom>
          <a:solidFill>
            <a:schemeClr val="bg1"/>
          </a:solidFill>
          <a:ln>
            <a:noFill/>
          </a:ln>
        </p:spPr>
        <p:txBody>
          <a:bodyPr wrap="none" rtlCol="0">
            <a:spAutoFit/>
          </a:bodyPr>
          <a:lstStyle/>
          <a:p>
            <a:pPr algn="l"/>
            <a:r>
              <a:rPr kumimoji="1" lang="ja-JP" altLang="en-US" sz="2800" b="1" dirty="0">
                <a:ln>
                  <a:solidFill>
                    <a:schemeClr val="tx1"/>
                  </a:solidFill>
                </a:ln>
                <a:latin typeface="BIZ UDPゴシック" panose="020B0400000000000000" pitchFamily="50" charset="-128"/>
                <a:ea typeface="BIZ UDPゴシック" panose="020B0400000000000000" pitchFamily="50" charset="-128"/>
              </a:rPr>
              <a:t>宅</a:t>
            </a:r>
          </a:p>
        </p:txBody>
      </p:sp>
      <p:pic>
        <p:nvPicPr>
          <p:cNvPr id="288" name="図 287">
            <a:extLst>
              <a:ext uri="{FF2B5EF4-FFF2-40B4-BE49-F238E27FC236}">
                <a16:creationId xmlns:a16="http://schemas.microsoft.com/office/drawing/2014/main" id="{D342D124-E980-4E17-AFE9-D1663B170E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25208" y="8908361"/>
            <a:ext cx="491217" cy="772664"/>
          </a:xfrm>
          <a:prstGeom prst="rect">
            <a:avLst/>
          </a:prstGeom>
        </p:spPr>
      </p:pic>
      <p:sp>
        <p:nvSpPr>
          <p:cNvPr id="289" name="矢印: 右 288">
            <a:extLst>
              <a:ext uri="{FF2B5EF4-FFF2-40B4-BE49-F238E27FC236}">
                <a16:creationId xmlns:a16="http://schemas.microsoft.com/office/drawing/2014/main" id="{8B0755FF-712E-429E-A1FD-5EC1662E339F}"/>
              </a:ext>
            </a:extLst>
          </p:cNvPr>
          <p:cNvSpPr/>
          <p:nvPr/>
        </p:nvSpPr>
        <p:spPr>
          <a:xfrm rot="16200000">
            <a:off x="3690184" y="8727917"/>
            <a:ext cx="966493" cy="1007542"/>
          </a:xfrm>
          <a:prstGeom prst="rightArrow">
            <a:avLst>
              <a:gd name="adj1" fmla="val 72603"/>
              <a:gd name="adj2" fmla="val 50000"/>
            </a:avLst>
          </a:prstGeom>
          <a:noFill/>
          <a:ln w="28575">
            <a:solidFill>
              <a:srgbClr val="E0C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143" name="図 142">
            <a:extLst>
              <a:ext uri="{FF2B5EF4-FFF2-40B4-BE49-F238E27FC236}">
                <a16:creationId xmlns:a16="http://schemas.microsoft.com/office/drawing/2014/main" id="{7D71108F-8111-476E-A164-0B060F489060}"/>
              </a:ext>
            </a:extLst>
          </p:cNvPr>
          <p:cNvPicPr>
            <a:picLocks noChangeAspect="1"/>
          </p:cNvPicPr>
          <p:nvPr/>
        </p:nvPicPr>
        <p:blipFill rotWithShape="1">
          <a:blip r:embed="rId5"/>
          <a:srcRect l="24940" t="17906" r="64574" b="50612"/>
          <a:stretch/>
        </p:blipFill>
        <p:spPr>
          <a:xfrm>
            <a:off x="6008185" y="2666569"/>
            <a:ext cx="545017" cy="537799"/>
          </a:xfrm>
          <a:prstGeom prst="rect">
            <a:avLst/>
          </a:prstGeom>
        </p:spPr>
      </p:pic>
      <p:sp>
        <p:nvSpPr>
          <p:cNvPr id="144" name="テキスト ボックス 143">
            <a:extLst>
              <a:ext uri="{FF2B5EF4-FFF2-40B4-BE49-F238E27FC236}">
                <a16:creationId xmlns:a16="http://schemas.microsoft.com/office/drawing/2014/main" id="{99AFDB1C-E6A9-4D22-92BD-AC7CDEB33373}"/>
              </a:ext>
            </a:extLst>
          </p:cNvPr>
          <p:cNvSpPr txBox="1"/>
          <p:nvPr/>
        </p:nvSpPr>
        <p:spPr>
          <a:xfrm>
            <a:off x="5789654" y="2338464"/>
            <a:ext cx="952163" cy="338554"/>
          </a:xfrm>
          <a:prstGeom prst="rect">
            <a:avLst/>
          </a:prstGeom>
          <a:noFill/>
        </p:spPr>
        <p:txBody>
          <a:bodyPr wrap="square" rtlCol="0">
            <a:spAutoFit/>
          </a:bodyPr>
          <a:lstStyle/>
          <a:p>
            <a:r>
              <a:rPr lang="ja-JP" altLang="en-US" sz="800" dirty="0">
                <a:latin typeface="+mj-ea"/>
                <a:ea typeface="+mj-ea"/>
              </a:rPr>
              <a:t>事前準備の詳細</a:t>
            </a:r>
            <a:endParaRPr lang="en-US" altLang="ja-JP" sz="800" dirty="0">
              <a:latin typeface="+mj-ea"/>
              <a:ea typeface="+mj-ea"/>
            </a:endParaRPr>
          </a:p>
          <a:p>
            <a:r>
              <a:rPr lang="ja-JP" altLang="en-US" sz="800" dirty="0">
                <a:latin typeface="+mj-ea"/>
                <a:ea typeface="+mj-ea"/>
              </a:rPr>
              <a:t>はこちらから↓</a:t>
            </a:r>
            <a:endParaRPr kumimoji="1" lang="ja-JP" altLang="en-US" sz="800" dirty="0">
              <a:latin typeface="+mj-ea"/>
              <a:ea typeface="+mj-ea"/>
            </a:endParaRPr>
          </a:p>
        </p:txBody>
      </p:sp>
      <p:sp>
        <p:nvSpPr>
          <p:cNvPr id="145" name="フローチャート: 処理 144">
            <a:extLst>
              <a:ext uri="{FF2B5EF4-FFF2-40B4-BE49-F238E27FC236}">
                <a16:creationId xmlns:a16="http://schemas.microsoft.com/office/drawing/2014/main" id="{56832916-4217-4648-84EE-C6BC078789FA}"/>
              </a:ext>
            </a:extLst>
          </p:cNvPr>
          <p:cNvSpPr/>
          <p:nvPr/>
        </p:nvSpPr>
        <p:spPr>
          <a:xfrm>
            <a:off x="71314" y="2055667"/>
            <a:ext cx="6732072" cy="1236945"/>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a:extLst>
              <a:ext uri="{FF2B5EF4-FFF2-40B4-BE49-F238E27FC236}">
                <a16:creationId xmlns:a16="http://schemas.microsoft.com/office/drawing/2014/main" id="{3D571F2E-96D0-4023-A9DB-D4FCC474B8EF}"/>
              </a:ext>
            </a:extLst>
          </p:cNvPr>
          <p:cNvSpPr txBox="1"/>
          <p:nvPr/>
        </p:nvSpPr>
        <p:spPr>
          <a:xfrm>
            <a:off x="194856" y="2248745"/>
            <a:ext cx="4557435" cy="1011302"/>
          </a:xfrm>
          <a:prstGeom prst="rect">
            <a:avLst/>
          </a:prstGeom>
          <a:noFill/>
        </p:spPr>
        <p:txBody>
          <a:bodyPr wrap="square" rtlCol="0">
            <a:spAutoFit/>
          </a:bodyPr>
          <a:lstStyle/>
          <a:p>
            <a:pPr>
              <a:lnSpc>
                <a:spcPct val="150000"/>
              </a:lnSpc>
            </a:pPr>
            <a:r>
              <a:rPr lang="ja-JP" altLang="en-US" sz="900" b="1" dirty="0">
                <a:latin typeface="+mj-ea"/>
              </a:rPr>
              <a:t>マイナポータル連携をご利用いただくためには、マイナポータルの利用者登録や</a:t>
            </a:r>
            <a:endParaRPr lang="en-US" altLang="ja-JP" sz="900" b="1" dirty="0">
              <a:latin typeface="+mj-ea"/>
            </a:endParaRPr>
          </a:p>
          <a:p>
            <a:pPr>
              <a:lnSpc>
                <a:spcPct val="150000"/>
              </a:lnSpc>
            </a:pPr>
            <a:r>
              <a:rPr lang="ja-JP" altLang="en-US" sz="900" b="1" dirty="0">
                <a:latin typeface="+mj-ea"/>
              </a:rPr>
              <a:t>マイナポータルと</a:t>
            </a:r>
            <a:r>
              <a:rPr lang="en-US" altLang="ja-JP" sz="900" b="1" dirty="0">
                <a:latin typeface="+mj-ea"/>
              </a:rPr>
              <a:t>e-Tax</a:t>
            </a:r>
            <a:r>
              <a:rPr lang="ja-JP" altLang="en-US" sz="900" b="1" dirty="0">
                <a:latin typeface="+mj-ea"/>
              </a:rPr>
              <a:t>を連携するなどの事前準備が必要です。</a:t>
            </a:r>
            <a:r>
              <a:rPr lang="ja-JP" altLang="en-US" sz="900" dirty="0">
                <a:latin typeface="+mj-ea"/>
              </a:rPr>
              <a:t>事前準備の詳細は、</a:t>
            </a:r>
            <a:endParaRPr lang="en-US" altLang="ja-JP" sz="900" dirty="0">
              <a:latin typeface="+mj-ea"/>
            </a:endParaRPr>
          </a:p>
          <a:p>
            <a:pPr>
              <a:lnSpc>
                <a:spcPct val="150000"/>
              </a:lnSpc>
            </a:pPr>
            <a:r>
              <a:rPr lang="ja-JP" altLang="en-US" sz="900" dirty="0">
                <a:latin typeface="+mj-ea"/>
              </a:rPr>
              <a:t>国税庁</a:t>
            </a:r>
            <a:r>
              <a:rPr lang="en-US" altLang="ja-JP" sz="900" dirty="0">
                <a:latin typeface="+mj-ea"/>
              </a:rPr>
              <a:t>HP</a:t>
            </a:r>
            <a:r>
              <a:rPr lang="ja-JP" altLang="en-US" sz="900" dirty="0">
                <a:latin typeface="+mj-ea"/>
              </a:rPr>
              <a:t>の「マイナポータル連携を利用するまでに行う事前準備」をご確認ください。</a:t>
            </a:r>
            <a:endParaRPr lang="en-US" altLang="ja-JP" sz="900" dirty="0">
              <a:latin typeface="+mj-ea"/>
            </a:endParaRPr>
          </a:p>
          <a:p>
            <a:pPr>
              <a:lnSpc>
                <a:spcPct val="150000"/>
              </a:lnSpc>
            </a:pPr>
            <a:r>
              <a:rPr lang="en-US" altLang="ja-JP" sz="700" dirty="0">
                <a:latin typeface="+mn-ea"/>
              </a:rPr>
              <a:t>※</a:t>
            </a:r>
            <a:r>
              <a:rPr lang="ja-JP" altLang="en-US" sz="700" dirty="0">
                <a:latin typeface="+mn-ea"/>
              </a:rPr>
              <a:t>　源泉徴収票や控除証明書等の発行主体によっては、データが取得可能となるまでに数日を要する場合があり</a:t>
            </a:r>
            <a:endParaRPr lang="en-US" altLang="ja-JP" sz="700" dirty="0">
              <a:latin typeface="+mn-ea"/>
            </a:endParaRPr>
          </a:p>
          <a:p>
            <a:pPr>
              <a:lnSpc>
                <a:spcPct val="150000"/>
              </a:lnSpc>
            </a:pPr>
            <a:r>
              <a:rPr lang="ja-JP" altLang="en-US" sz="700" dirty="0">
                <a:latin typeface="+mn-ea"/>
              </a:rPr>
              <a:t>　ますので、事前に余裕をもって事前準備を行ってください。</a:t>
            </a:r>
            <a:endParaRPr lang="en-US" altLang="ja-JP" sz="700" dirty="0">
              <a:latin typeface="+mn-ea"/>
            </a:endParaRPr>
          </a:p>
        </p:txBody>
      </p:sp>
      <p:sp>
        <p:nvSpPr>
          <p:cNvPr id="147" name="サブタイトル 2">
            <a:extLst>
              <a:ext uri="{FF2B5EF4-FFF2-40B4-BE49-F238E27FC236}">
                <a16:creationId xmlns:a16="http://schemas.microsoft.com/office/drawing/2014/main" id="{B710DAF2-EADD-4AA9-AF57-06D0D9A3B891}"/>
              </a:ext>
            </a:extLst>
          </p:cNvPr>
          <p:cNvSpPr txBox="1">
            <a:spLocks/>
          </p:cNvSpPr>
          <p:nvPr/>
        </p:nvSpPr>
        <p:spPr>
          <a:xfrm>
            <a:off x="984002" y="1958239"/>
            <a:ext cx="5084673" cy="321721"/>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100000" t="100000"/>
            </a:path>
            <a:tileRect r="-100000" b="-100000"/>
          </a:gradFill>
          <a:ln w="19050">
            <a:solidFill>
              <a:schemeClr val="tx1"/>
            </a:solidFill>
          </a:ln>
        </p:spPr>
        <p:txBody>
          <a:bodyPr vert="horz" lIns="63305" tIns="31652" rIns="63305" bIns="31652"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500" dirty="0">
                <a:latin typeface="+mn-ea"/>
              </a:rPr>
              <a:t>～</a:t>
            </a:r>
            <a:r>
              <a:rPr lang="ja-JP" altLang="en-US" sz="1500" b="1" u="sng" dirty="0">
                <a:ln w="12700">
                  <a:noFill/>
                </a:ln>
                <a:latin typeface="+mn-ea"/>
              </a:rPr>
              <a:t>マイナポータル連携</a:t>
            </a:r>
            <a:r>
              <a:rPr lang="ja-JP" altLang="en-US" sz="1500" dirty="0">
                <a:latin typeface="+mn-ea"/>
              </a:rPr>
              <a:t>に係る事前準備等のご案内～</a:t>
            </a:r>
            <a:endParaRPr lang="en-US" altLang="ja-JP" sz="1500" dirty="0">
              <a:latin typeface="+mn-ea"/>
            </a:endParaRPr>
          </a:p>
        </p:txBody>
      </p:sp>
      <p:sp>
        <p:nvSpPr>
          <p:cNvPr id="148" name="テキスト ボックス 147">
            <a:extLst>
              <a:ext uri="{FF2B5EF4-FFF2-40B4-BE49-F238E27FC236}">
                <a16:creationId xmlns:a16="http://schemas.microsoft.com/office/drawing/2014/main" id="{489A5F2F-DEA5-4E97-A27D-8016637B0DCE}"/>
              </a:ext>
            </a:extLst>
          </p:cNvPr>
          <p:cNvSpPr txBox="1"/>
          <p:nvPr/>
        </p:nvSpPr>
        <p:spPr>
          <a:xfrm>
            <a:off x="4598410" y="2349183"/>
            <a:ext cx="1201927" cy="338554"/>
          </a:xfrm>
          <a:prstGeom prst="rect">
            <a:avLst/>
          </a:prstGeom>
          <a:noFill/>
        </p:spPr>
        <p:txBody>
          <a:bodyPr wrap="square" rtlCol="0">
            <a:spAutoFit/>
          </a:bodyPr>
          <a:lstStyle/>
          <a:p>
            <a:r>
              <a:rPr lang="ja-JP" altLang="en-US" sz="800" dirty="0">
                <a:latin typeface="+mj-ea"/>
                <a:ea typeface="+mj-ea"/>
              </a:rPr>
              <a:t>マイナポータル連携の詳細はこちらから↓</a:t>
            </a:r>
            <a:endParaRPr kumimoji="1" lang="ja-JP" altLang="en-US" sz="800" dirty="0">
              <a:latin typeface="+mj-ea"/>
              <a:ea typeface="+mj-ea"/>
            </a:endParaRPr>
          </a:p>
        </p:txBody>
      </p:sp>
      <p:pic>
        <p:nvPicPr>
          <p:cNvPr id="149" name="図 148">
            <a:extLst>
              <a:ext uri="{FF2B5EF4-FFF2-40B4-BE49-F238E27FC236}">
                <a16:creationId xmlns:a16="http://schemas.microsoft.com/office/drawing/2014/main" id="{2B436F14-346A-495D-A1AC-AC85ED5C0A8A}"/>
              </a:ext>
            </a:extLst>
          </p:cNvPr>
          <p:cNvPicPr>
            <a:picLocks noChangeAspect="1"/>
          </p:cNvPicPr>
          <p:nvPr/>
        </p:nvPicPr>
        <p:blipFill rotWithShape="1">
          <a:blip r:embed="rId6"/>
          <a:srcRect l="5637" t="4555" r="5160" b="4019"/>
          <a:stretch/>
        </p:blipFill>
        <p:spPr>
          <a:xfrm>
            <a:off x="5003806" y="2652325"/>
            <a:ext cx="545017" cy="558600"/>
          </a:xfrm>
          <a:prstGeom prst="rect">
            <a:avLst/>
          </a:prstGeom>
        </p:spPr>
      </p:pic>
      <p:sp>
        <p:nvSpPr>
          <p:cNvPr id="151" name="AutoShape 72">
            <a:extLst>
              <a:ext uri="{FF2B5EF4-FFF2-40B4-BE49-F238E27FC236}">
                <a16:creationId xmlns:a16="http://schemas.microsoft.com/office/drawing/2014/main" id="{3E75F327-BE63-4A5E-B47F-870A8B5AA0D1}"/>
              </a:ext>
            </a:extLst>
          </p:cNvPr>
          <p:cNvSpPr>
            <a:spLocks noChangeArrowheads="1"/>
          </p:cNvSpPr>
          <p:nvPr/>
        </p:nvSpPr>
        <p:spPr bwMode="auto">
          <a:xfrm>
            <a:off x="199220" y="4113332"/>
            <a:ext cx="4079875" cy="1797031"/>
          </a:xfrm>
          <a:prstGeom prst="roundRect">
            <a:avLst>
              <a:gd name="adj" fmla="val 16667"/>
            </a:avLst>
          </a:prstGeom>
          <a:solidFill>
            <a:srgbClr val="FFFFFF"/>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sp>
        <p:nvSpPr>
          <p:cNvPr id="152" name="Oval 74">
            <a:extLst>
              <a:ext uri="{FF2B5EF4-FFF2-40B4-BE49-F238E27FC236}">
                <a16:creationId xmlns:a16="http://schemas.microsoft.com/office/drawing/2014/main" id="{5B9234F6-1204-4B11-B123-B2034FB907E2}"/>
              </a:ext>
            </a:extLst>
          </p:cNvPr>
          <p:cNvSpPr>
            <a:spLocks noChangeArrowheads="1"/>
          </p:cNvSpPr>
          <p:nvPr/>
        </p:nvSpPr>
        <p:spPr bwMode="auto">
          <a:xfrm>
            <a:off x="117139" y="4013289"/>
            <a:ext cx="374460" cy="375039"/>
          </a:xfrm>
          <a:prstGeom prst="ellipse">
            <a:avLst/>
          </a:prstGeom>
          <a:solidFill>
            <a:schemeClr val="tx1"/>
          </a:solidFill>
          <a:ln>
            <a:noFill/>
          </a:ln>
          <a:effectLst/>
          <a:extLst>
            <a:ext uri="{91240B29-F687-4F45-9708-019B960494DF}">
              <a14:hiddenLine xmlns:a14="http://schemas.microsoft.com/office/drawing/2010/main" w="25400" algn="ctr">
                <a:solidFill>
                  <a:srgbClr val="773E18"/>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pic>
        <p:nvPicPr>
          <p:cNvPr id="198" name="Picture 73" descr="00">
            <a:extLst>
              <a:ext uri="{FF2B5EF4-FFF2-40B4-BE49-F238E27FC236}">
                <a16:creationId xmlns:a16="http://schemas.microsoft.com/office/drawing/2014/main" id="{34C65D4F-8431-4A9C-8989-72C113BA7A0A}"/>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t="59407"/>
          <a:stretch>
            <a:fillRect/>
          </a:stretch>
        </p:blipFill>
        <p:spPr bwMode="auto">
          <a:xfrm>
            <a:off x="202903" y="5367896"/>
            <a:ext cx="4076192" cy="5542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9" name="Picture 76">
            <a:extLst>
              <a:ext uri="{FF2B5EF4-FFF2-40B4-BE49-F238E27FC236}">
                <a16:creationId xmlns:a16="http://schemas.microsoft.com/office/drawing/2014/main" id="{D3F30066-AFBA-4FED-936B-471F013151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090" y="4453065"/>
            <a:ext cx="480969" cy="46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84" name="Text Box 77">
            <a:extLst>
              <a:ext uri="{FF2B5EF4-FFF2-40B4-BE49-F238E27FC236}">
                <a16:creationId xmlns:a16="http://schemas.microsoft.com/office/drawing/2014/main" id="{52D00F5A-ADC2-43E5-A0B3-9E6AA4294637}"/>
              </a:ext>
            </a:extLst>
          </p:cNvPr>
          <p:cNvSpPr txBox="1">
            <a:spLocks noChangeArrowheads="1"/>
          </p:cNvSpPr>
          <p:nvPr/>
        </p:nvSpPr>
        <p:spPr bwMode="auto">
          <a:xfrm>
            <a:off x="715733" y="5486002"/>
            <a:ext cx="3252830" cy="2384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kumimoji="0" lang="ja-JP" altLang="ja-JP" sz="9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kumimoji="0" lang="ja-JP" altLang="ja-JP" sz="105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をご準備の上、</a:t>
            </a:r>
            <a:r>
              <a:rPr kumimoji="0" lang="ja-JP" altLang="en-US" sz="105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kumimoji="0" lang="ja-JP" altLang="ja-JP" sz="105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rPr>
              <a:t>　　</a:t>
            </a:r>
            <a:r>
              <a:rPr kumimoji="0" lang="en-US" altLang="ja-JP" sz="105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rPr>
              <a:t> </a:t>
            </a:r>
            <a:r>
              <a:rPr kumimoji="0" lang="ja-JP" altLang="ja-JP" sz="1050" b="1" i="0" u="none" strike="noStrike" cap="none" normalizeH="0" baseline="0" dirty="0" err="1">
                <a:ln>
                  <a:noFill/>
                </a:ln>
                <a:solidFill>
                  <a:srgbClr val="000000"/>
                </a:solidFill>
                <a:effectLst/>
                <a:latin typeface="BIZ UDPゴシック" panose="020B0400000000000000" pitchFamily="50" charset="-128"/>
                <a:ea typeface="BIZ UDPゴシック" panose="020B0400000000000000" pitchFamily="50" charset="-128"/>
              </a:rPr>
              <a:t>へ　　</a:t>
            </a:r>
            <a:r>
              <a:rPr kumimoji="0" lang="ja-JP" altLang="ja-JP" sz="105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pic>
        <p:nvPicPr>
          <p:cNvPr id="287" name="Picture 78">
            <a:extLst>
              <a:ext uri="{FF2B5EF4-FFF2-40B4-BE49-F238E27FC236}">
                <a16:creationId xmlns:a16="http://schemas.microsoft.com/office/drawing/2014/main" id="{7F540F0E-E9F9-4829-A274-8BA3DC4FDD4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66362" y="4485946"/>
            <a:ext cx="290683" cy="46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0" name="Picture 79" descr="マイナンバーカード_マイナちゃん_表面">
            <a:extLst>
              <a:ext uri="{FF2B5EF4-FFF2-40B4-BE49-F238E27FC236}">
                <a16:creationId xmlns:a16="http://schemas.microsoft.com/office/drawing/2014/main" id="{B7F29BBD-257E-4B3A-B4A4-B52E99CC1B8D}"/>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21202415">
            <a:off x="1732763" y="4578408"/>
            <a:ext cx="503069" cy="324000"/>
          </a:xfrm>
          <a:prstGeom prst="rect">
            <a:avLst/>
          </a:prstGeom>
          <a:noFill/>
          <a:ln w="3175" algn="ctr">
            <a:solidFill>
              <a:srgbClr val="000000"/>
            </a:solidFill>
            <a:miter lim="800000"/>
            <a:headEnd/>
            <a:tailEnd/>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5B9BD5"/>
                </a:solidFill>
              </a14:hiddenFill>
            </a:ext>
          </a:extLst>
        </p:spPr>
      </p:pic>
      <p:sp>
        <p:nvSpPr>
          <p:cNvPr id="291" name="Rectangle 80">
            <a:extLst>
              <a:ext uri="{FF2B5EF4-FFF2-40B4-BE49-F238E27FC236}">
                <a16:creationId xmlns:a16="http://schemas.microsoft.com/office/drawing/2014/main" id="{648E90E6-7657-4B94-974D-A46D8C396E83}"/>
              </a:ext>
            </a:extLst>
          </p:cNvPr>
          <p:cNvSpPr>
            <a:spLocks noChangeArrowheads="1"/>
          </p:cNvSpPr>
          <p:nvPr/>
        </p:nvSpPr>
        <p:spPr bwMode="auto">
          <a:xfrm>
            <a:off x="1574891" y="5050820"/>
            <a:ext cx="864478" cy="19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CF727C"/>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マイナンバー</a:t>
            </a:r>
            <a:endParaRPr kumimoji="0" lang="en-US"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カード</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92" name="Rectangle 81">
            <a:extLst>
              <a:ext uri="{FF2B5EF4-FFF2-40B4-BE49-F238E27FC236}">
                <a16:creationId xmlns:a16="http://schemas.microsoft.com/office/drawing/2014/main" id="{F67528C0-9AAC-4B4B-8F13-42B1B8ACE7F6}"/>
              </a:ext>
            </a:extLst>
          </p:cNvPr>
          <p:cNvSpPr>
            <a:spLocks noChangeArrowheads="1"/>
          </p:cNvSpPr>
          <p:nvPr/>
        </p:nvSpPr>
        <p:spPr bwMode="auto">
          <a:xfrm>
            <a:off x="316363" y="5068847"/>
            <a:ext cx="466416" cy="218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CF727C"/>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スマホ</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93" name="Rectangle 82">
            <a:extLst>
              <a:ext uri="{FF2B5EF4-FFF2-40B4-BE49-F238E27FC236}">
                <a16:creationId xmlns:a16="http://schemas.microsoft.com/office/drawing/2014/main" id="{64FB248A-2413-4032-A435-E2F249242623}"/>
              </a:ext>
            </a:extLst>
          </p:cNvPr>
          <p:cNvSpPr>
            <a:spLocks noChangeArrowheads="1"/>
          </p:cNvSpPr>
          <p:nvPr/>
        </p:nvSpPr>
        <p:spPr bwMode="auto">
          <a:xfrm>
            <a:off x="833904" y="5024478"/>
            <a:ext cx="820177" cy="261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CF727C"/>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アプリ</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「マイナポータル」</a:t>
            </a:r>
            <a:endParaRPr kumimoji="0" lang="ja-JP" altLang="ja-JP" sz="800" b="0" i="0" u="none" strike="noStrike" cap="none" normalizeH="0" baseline="0" dirty="0">
              <a:ln>
                <a:noFill/>
              </a:ln>
              <a:solidFill>
                <a:schemeClr val="tx1"/>
              </a:solidFill>
              <a:effectLst/>
              <a:latin typeface="Arial" panose="020B0604020202020204" pitchFamily="34" charset="0"/>
            </a:endParaRPr>
          </a:p>
        </p:txBody>
      </p:sp>
      <p:sp>
        <p:nvSpPr>
          <p:cNvPr id="294" name="AutoShape 83">
            <a:extLst>
              <a:ext uri="{FF2B5EF4-FFF2-40B4-BE49-F238E27FC236}">
                <a16:creationId xmlns:a16="http://schemas.microsoft.com/office/drawing/2014/main" id="{9C1B5FE7-F69B-4A91-B7C9-FCFF9D256F3F}"/>
              </a:ext>
            </a:extLst>
          </p:cNvPr>
          <p:cNvSpPr>
            <a:spLocks noChangeArrowheads="1"/>
          </p:cNvSpPr>
          <p:nvPr/>
        </p:nvSpPr>
        <p:spPr bwMode="auto">
          <a:xfrm>
            <a:off x="589004" y="4156601"/>
            <a:ext cx="802279" cy="194685"/>
          </a:xfrm>
          <a:prstGeom prst="roundRect">
            <a:avLst>
              <a:gd name="adj" fmla="val 50000"/>
            </a:avLst>
          </a:prstGeom>
          <a:solidFill>
            <a:schemeClr val="tx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rPr>
              <a:t>必要なもの</a:t>
            </a:r>
            <a:endParaRPr kumimoji="0" lang="ja-JP" altLang="ja-JP" sz="900" b="0" i="0" u="none" strike="noStrike" cap="none" normalizeH="0" baseline="0" dirty="0">
              <a:ln>
                <a:noFill/>
              </a:ln>
              <a:solidFill>
                <a:schemeClr val="tx1"/>
              </a:solidFill>
              <a:effectLst/>
              <a:latin typeface="Arial" panose="020B0604020202020204" pitchFamily="34" charset="0"/>
            </a:endParaRPr>
          </a:p>
        </p:txBody>
      </p:sp>
      <p:sp>
        <p:nvSpPr>
          <p:cNvPr id="295" name="AutoShape 84">
            <a:extLst>
              <a:ext uri="{FF2B5EF4-FFF2-40B4-BE49-F238E27FC236}">
                <a16:creationId xmlns:a16="http://schemas.microsoft.com/office/drawing/2014/main" id="{3C10C2E9-FE1C-4817-A562-969DA0C8A147}"/>
              </a:ext>
            </a:extLst>
          </p:cNvPr>
          <p:cNvSpPr>
            <a:spLocks noChangeArrowheads="1"/>
          </p:cNvSpPr>
          <p:nvPr/>
        </p:nvSpPr>
        <p:spPr bwMode="auto">
          <a:xfrm>
            <a:off x="715513" y="5552664"/>
            <a:ext cx="1544554" cy="259120"/>
          </a:xfrm>
          <a:prstGeom prst="roundRect">
            <a:avLst>
              <a:gd name="adj" fmla="val 50000"/>
            </a:avLst>
          </a:prstGeom>
          <a:solidFill>
            <a:schemeClr val="tx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FFFFFF"/>
                </a:solidFill>
                <a:effectLst/>
                <a:latin typeface="BIZ UDPゴシック" panose="020B0400000000000000" pitchFamily="50" charset="-128"/>
                <a:ea typeface="BIZ UDPゴシック" panose="020B0400000000000000" pitchFamily="50" charset="-128"/>
              </a:rPr>
              <a:t>必要なもの</a:t>
            </a:r>
            <a:endParaRPr kumimoji="0" lang="ja-JP" altLang="ja-JP" sz="1200" b="0" i="0" u="none" strike="noStrike" cap="none" normalizeH="0" baseline="0" dirty="0">
              <a:ln>
                <a:noFill/>
              </a:ln>
              <a:solidFill>
                <a:schemeClr val="tx1"/>
              </a:solidFill>
              <a:effectLst/>
              <a:latin typeface="Arial" panose="020B0604020202020204" pitchFamily="34" charset="0"/>
            </a:endParaRPr>
          </a:p>
        </p:txBody>
      </p:sp>
      <p:sp>
        <p:nvSpPr>
          <p:cNvPr id="296" name="Oval 85">
            <a:extLst>
              <a:ext uri="{FF2B5EF4-FFF2-40B4-BE49-F238E27FC236}">
                <a16:creationId xmlns:a16="http://schemas.microsoft.com/office/drawing/2014/main" id="{87C51BC5-FA5E-40A1-B637-D1232A9AAD9B}"/>
              </a:ext>
            </a:extLst>
          </p:cNvPr>
          <p:cNvSpPr>
            <a:spLocks noChangeAspect="1" noChangeArrowheads="1"/>
          </p:cNvSpPr>
          <p:nvPr/>
        </p:nvSpPr>
        <p:spPr bwMode="auto">
          <a:xfrm>
            <a:off x="3283855" y="5513714"/>
            <a:ext cx="293774" cy="288000"/>
          </a:xfrm>
          <a:prstGeom prst="ellipse">
            <a:avLst/>
          </a:prstGeom>
          <a:solidFill>
            <a:schemeClr val="tx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sp>
        <p:nvSpPr>
          <p:cNvPr id="297" name="Text Box 86">
            <a:extLst>
              <a:ext uri="{FF2B5EF4-FFF2-40B4-BE49-F238E27FC236}">
                <a16:creationId xmlns:a16="http://schemas.microsoft.com/office/drawing/2014/main" id="{897CBFE9-0D3B-4A14-8BDA-528B61EE72EB}"/>
              </a:ext>
            </a:extLst>
          </p:cNvPr>
          <p:cNvSpPr txBox="1">
            <a:spLocks noChangeAspect="1" noChangeArrowheads="1"/>
          </p:cNvSpPr>
          <p:nvPr/>
        </p:nvSpPr>
        <p:spPr bwMode="auto">
          <a:xfrm>
            <a:off x="3333479" y="5488072"/>
            <a:ext cx="286577" cy="324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FFFFFF"/>
                </a:solidFill>
                <a:effectLst/>
                <a:latin typeface="Segoe UI" panose="020B0502040204020203" pitchFamily="34" charset="0"/>
                <a:ea typeface="ＭＳ ゴシック" panose="020B0609070205080204" pitchFamily="49" charset="-128"/>
              </a:rPr>
              <a:t>2</a:t>
            </a:r>
            <a:endParaRPr kumimoji="0" lang="ja-JP" altLang="ja-JP" sz="1600" b="1" i="0" u="none" strike="noStrike" cap="none" normalizeH="0" baseline="0" dirty="0">
              <a:ln>
                <a:noFill/>
              </a:ln>
              <a:solidFill>
                <a:schemeClr val="tx1"/>
              </a:solidFill>
              <a:effectLst/>
              <a:latin typeface="Arial" panose="020B0604020202020204" pitchFamily="34" charset="0"/>
            </a:endParaRPr>
          </a:p>
        </p:txBody>
      </p:sp>
      <p:sp>
        <p:nvSpPr>
          <p:cNvPr id="298" name="Text Box 75">
            <a:extLst>
              <a:ext uri="{FF2B5EF4-FFF2-40B4-BE49-F238E27FC236}">
                <a16:creationId xmlns:a16="http://schemas.microsoft.com/office/drawing/2014/main" id="{FD2442FB-106F-49B4-932C-7DB8B5CD1E45}"/>
              </a:ext>
            </a:extLst>
          </p:cNvPr>
          <p:cNvSpPr txBox="1">
            <a:spLocks noChangeArrowheads="1"/>
          </p:cNvSpPr>
          <p:nvPr/>
        </p:nvSpPr>
        <p:spPr bwMode="auto">
          <a:xfrm>
            <a:off x="211955" y="3952992"/>
            <a:ext cx="458679" cy="463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b="1" i="0" u="none" strike="noStrike" cap="none" normalizeH="0" baseline="0" dirty="0">
                <a:ln>
                  <a:noFill/>
                </a:ln>
                <a:solidFill>
                  <a:srgbClr val="FFFFFF"/>
                </a:solidFill>
                <a:effectLst/>
                <a:latin typeface="Segoe UI" panose="020B0502040204020203" pitchFamily="34" charset="0"/>
                <a:ea typeface="ＭＳ ゴシック" panose="020B0609070205080204" pitchFamily="49" charset="-128"/>
              </a:rPr>
              <a:t>1</a:t>
            </a:r>
            <a:endParaRPr kumimoji="0" lang="ja-JP" altLang="ja-JP" sz="1500" b="1" i="0" u="none" strike="noStrike" cap="none" normalizeH="0" baseline="0" dirty="0">
              <a:ln>
                <a:noFill/>
              </a:ln>
              <a:solidFill>
                <a:schemeClr val="tx1"/>
              </a:solidFill>
              <a:effectLst/>
              <a:latin typeface="Arial" panose="020B0604020202020204" pitchFamily="34" charset="0"/>
            </a:endParaRPr>
          </a:p>
        </p:txBody>
      </p:sp>
      <p:grpSp>
        <p:nvGrpSpPr>
          <p:cNvPr id="300" name="グループ化 299">
            <a:extLst>
              <a:ext uri="{FF2B5EF4-FFF2-40B4-BE49-F238E27FC236}">
                <a16:creationId xmlns:a16="http://schemas.microsoft.com/office/drawing/2014/main" id="{2D21D79C-2315-42C2-8F84-7B71064DFB2A}"/>
              </a:ext>
            </a:extLst>
          </p:cNvPr>
          <p:cNvGrpSpPr/>
          <p:nvPr/>
        </p:nvGrpSpPr>
        <p:grpSpPr>
          <a:xfrm>
            <a:off x="4477416" y="4009329"/>
            <a:ext cx="2360257" cy="2694160"/>
            <a:chOff x="47331" y="49110"/>
            <a:chExt cx="3524625" cy="3481614"/>
          </a:xfrm>
        </p:grpSpPr>
        <p:sp>
          <p:nvSpPr>
            <p:cNvPr id="302" name="AutoShape 96">
              <a:extLst>
                <a:ext uri="{FF2B5EF4-FFF2-40B4-BE49-F238E27FC236}">
                  <a16:creationId xmlns:a16="http://schemas.microsoft.com/office/drawing/2014/main" id="{E3995006-53DA-4F75-89E4-1D4D60B99DFE}"/>
                </a:ext>
              </a:extLst>
            </p:cNvPr>
            <p:cNvSpPr>
              <a:spLocks noChangeArrowheads="1"/>
            </p:cNvSpPr>
            <p:nvPr/>
          </p:nvSpPr>
          <p:spPr bwMode="auto">
            <a:xfrm>
              <a:off x="200025" y="174624"/>
              <a:ext cx="3086100" cy="2296396"/>
            </a:xfrm>
            <a:prstGeom prst="roundRect">
              <a:avLst>
                <a:gd name="adj" fmla="val 16667"/>
              </a:avLst>
            </a:prstGeom>
            <a:solidFill>
              <a:srgbClr val="FFFFFF"/>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sp>
          <p:nvSpPr>
            <p:cNvPr id="303" name="Oval 97">
              <a:extLst>
                <a:ext uri="{FF2B5EF4-FFF2-40B4-BE49-F238E27FC236}">
                  <a16:creationId xmlns:a16="http://schemas.microsoft.com/office/drawing/2014/main" id="{16CE23A2-F5AA-40BD-BC07-D7DF435AE3FB}"/>
                </a:ext>
              </a:extLst>
            </p:cNvPr>
            <p:cNvSpPr>
              <a:spLocks noChangeArrowheads="1"/>
            </p:cNvSpPr>
            <p:nvPr/>
          </p:nvSpPr>
          <p:spPr bwMode="auto">
            <a:xfrm>
              <a:off x="47331" y="49110"/>
              <a:ext cx="586728" cy="500736"/>
            </a:xfrm>
            <a:prstGeom prst="ellipse">
              <a:avLst/>
            </a:prstGeom>
            <a:solidFill>
              <a:schemeClr val="tx1"/>
            </a:solidFill>
            <a:ln>
              <a:noFill/>
            </a:ln>
            <a:effectLst/>
            <a:extLst>
              <a:ext uri="{91240B29-F687-4F45-9708-019B960494DF}">
                <a14:hiddenLine xmlns:a14="http://schemas.microsoft.com/office/drawing/2010/main" w="25400" algn="ctr">
                  <a:solidFill>
                    <a:srgbClr val="773E18"/>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sp>
          <p:nvSpPr>
            <p:cNvPr id="304" name="Text Box 98">
              <a:extLst>
                <a:ext uri="{FF2B5EF4-FFF2-40B4-BE49-F238E27FC236}">
                  <a16:creationId xmlns:a16="http://schemas.microsoft.com/office/drawing/2014/main" id="{0A6C84B2-A383-403E-A63B-0BECD2459AE1}"/>
                </a:ext>
              </a:extLst>
            </p:cNvPr>
            <p:cNvSpPr txBox="1">
              <a:spLocks noChangeArrowheads="1"/>
            </p:cNvSpPr>
            <p:nvPr/>
          </p:nvSpPr>
          <p:spPr bwMode="auto">
            <a:xfrm>
              <a:off x="201094" y="109432"/>
              <a:ext cx="544513" cy="6143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b="1" i="0" u="none" strike="noStrike" cap="none" normalizeH="0" baseline="0" dirty="0">
                  <a:ln>
                    <a:noFill/>
                  </a:ln>
                  <a:solidFill>
                    <a:srgbClr val="FFFFFF"/>
                  </a:solidFill>
                  <a:effectLst/>
                  <a:latin typeface="Segoe UI" panose="020B0502040204020203" pitchFamily="34" charset="0"/>
                  <a:ea typeface="ＭＳ ゴシック" panose="020B0609070205080204" pitchFamily="49" charset="-128"/>
                </a:rPr>
                <a:t>2</a:t>
              </a:r>
              <a:endParaRPr kumimoji="0" lang="ja-JP" altLang="ja-JP" sz="1500" b="1" i="0" u="none" strike="noStrike" cap="none" normalizeH="0" baseline="0" dirty="0">
                <a:ln>
                  <a:noFill/>
                </a:ln>
                <a:solidFill>
                  <a:schemeClr val="tx1"/>
                </a:solidFill>
                <a:effectLst/>
                <a:latin typeface="Arial" panose="020B0604020202020204" pitchFamily="34" charset="0"/>
              </a:endParaRPr>
            </a:p>
          </p:txBody>
        </p:sp>
        <p:pic>
          <p:nvPicPr>
            <p:cNvPr id="305" name="Picture 99" descr="00">
              <a:extLst>
                <a:ext uri="{FF2B5EF4-FFF2-40B4-BE49-F238E27FC236}">
                  <a16:creationId xmlns:a16="http://schemas.microsoft.com/office/drawing/2014/main" id="{298BC3D5-5FDD-4EEA-8355-1A626B7C31C9}"/>
                </a:ext>
              </a:extLst>
            </p:cNvPr>
            <p:cNvPicPr>
              <a:picLocks noChangeAspect="1" noChangeArrowheads="1"/>
            </p:cNvPicPr>
            <p:nvPr/>
          </p:nvPicPr>
          <p:blipFill>
            <a:blip r:embed="rId11">
              <a:duotone>
                <a:srgbClr val="E7E6E6">
                  <a:shade val="45000"/>
                  <a:satMod val="135000"/>
                </a:srgbClr>
                <a:prstClr val="white"/>
              </a:duotone>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rcRect t="59407"/>
            <a:stretch>
              <a:fillRect/>
            </a:stretch>
          </p:blipFill>
          <p:spPr bwMode="auto">
            <a:xfrm>
              <a:off x="200025" y="1608068"/>
              <a:ext cx="3090863" cy="8761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6" name="Picture 100">
              <a:extLst>
                <a:ext uri="{FF2B5EF4-FFF2-40B4-BE49-F238E27FC236}">
                  <a16:creationId xmlns:a16="http://schemas.microsoft.com/office/drawing/2014/main" id="{76136F77-41B6-4202-99F8-B03EF2A47014}"/>
                </a:ext>
              </a:extLst>
            </p:cNvPr>
            <p:cNvPicPr>
              <a:picLocks noChangeAspect="1" noChangeArrowheads="1"/>
            </p:cNvPicPr>
            <p:nvPr/>
          </p:nvPicPr>
          <p:blipFill rotWithShape="1">
            <a:blip r:embed="rId13" cstate="hqprint">
              <a:extLst>
                <a:ext uri="{28A0092B-C50C-407E-A947-70E740481C1C}">
                  <a14:useLocalDpi xmlns:a14="http://schemas.microsoft.com/office/drawing/2010/main" val="0"/>
                </a:ext>
              </a:extLst>
            </a:blip>
            <a:srcRect l="4981" t="3625" r="1403" b="3018"/>
            <a:stretch/>
          </p:blipFill>
          <p:spPr bwMode="auto">
            <a:xfrm>
              <a:off x="1181121" y="670488"/>
              <a:ext cx="1070179" cy="8789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 name="Picture 101">
              <a:extLst>
                <a:ext uri="{FF2B5EF4-FFF2-40B4-BE49-F238E27FC236}">
                  <a16:creationId xmlns:a16="http://schemas.microsoft.com/office/drawing/2014/main" id="{C1DF8999-C3ED-4B42-9E67-729E27ECA195}"/>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253838" y="691343"/>
              <a:ext cx="928748" cy="8530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08" name="Text Box 102">
              <a:extLst>
                <a:ext uri="{FF2B5EF4-FFF2-40B4-BE49-F238E27FC236}">
                  <a16:creationId xmlns:a16="http://schemas.microsoft.com/office/drawing/2014/main" id="{DADB0816-78AF-43E3-9FAC-DD2B3FDE79C6}"/>
                </a:ext>
              </a:extLst>
            </p:cNvPr>
            <p:cNvSpPr txBox="1">
              <a:spLocks noChangeArrowheads="1"/>
            </p:cNvSpPr>
            <p:nvPr/>
          </p:nvSpPr>
          <p:spPr bwMode="auto">
            <a:xfrm>
              <a:off x="2260653" y="298943"/>
              <a:ext cx="1311303" cy="32317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dirty="0">
                  <a:ln>
                    <a:noFill/>
                  </a:ln>
                  <a:effectLst/>
                  <a:latin typeface="+mn-ea"/>
                </a:rPr>
                <a:t>推奨ブラウザ※</a:t>
              </a:r>
              <a:r>
                <a:rPr kumimoji="0" lang="ja-JP" altLang="ja-JP" sz="700" b="0" i="0" u="none" strike="noStrike" cap="none" normalizeH="0" baseline="0" dirty="0">
                  <a:ln>
                    <a:noFill/>
                  </a:ln>
                  <a:effectLst/>
                  <a:latin typeface="+mn-ea"/>
                </a:rPr>
                <a:t>　</a:t>
              </a:r>
              <a:endParaRPr lang="en-US" altLang="ja-JP" sz="700" dirty="0">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dirty="0">
                  <a:ln>
                    <a:noFill/>
                  </a:ln>
                  <a:effectLst/>
                  <a:latin typeface="+mn-ea"/>
                </a:rPr>
                <a:t>　</a:t>
              </a:r>
              <a:r>
                <a:rPr kumimoji="0" lang="ja-JP" altLang="en-US" sz="600" b="0" i="0" u="none" strike="noStrike" cap="none" normalizeH="0" baseline="0" dirty="0">
                  <a:ln>
                    <a:noFill/>
                  </a:ln>
                  <a:effectLst/>
                  <a:latin typeface="+mn-ea"/>
                </a:rPr>
                <a:t>　　　　　　　　</a:t>
              </a:r>
              <a:endParaRPr kumimoji="0" lang="en-US" altLang="ja-JP" sz="600" b="0" i="0" u="none" strike="noStrike" cap="none" normalizeH="0" baseline="0" dirty="0">
                <a:ln>
                  <a:noFill/>
                </a:ln>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600" dirty="0">
                  <a:latin typeface="+mn-ea"/>
                </a:rPr>
                <a:t>　　　　　</a:t>
              </a:r>
              <a:endParaRPr lang="en-US" altLang="ja-JP" sz="600" dirty="0">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600" b="0" i="0" u="none" strike="noStrike" cap="none" normalizeH="0" baseline="0" dirty="0">
                  <a:ln>
                    <a:noFill/>
                  </a:ln>
                  <a:effectLst/>
                  <a:latin typeface="+mn-ea"/>
                </a:rPr>
                <a:t>　　　　　　</a:t>
              </a:r>
              <a:r>
                <a:rPr kumimoji="0" lang="en-US" altLang="ja-JP" sz="600" b="0" i="0" u="none" strike="noStrike" cap="none" normalizeH="0" baseline="0" dirty="0">
                  <a:ln>
                    <a:noFill/>
                  </a:ln>
                  <a:effectLst/>
                  <a:latin typeface="+mn-ea"/>
                </a:rPr>
                <a:t>Safari</a:t>
              </a:r>
              <a:endParaRPr lang="en-US" altLang="ja-JP" sz="600" dirty="0">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600" dirty="0">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600" dirty="0">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600" dirty="0">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600" b="0" i="0" u="none" strike="noStrike" cap="none" normalizeH="0" baseline="0" dirty="0">
                  <a:ln>
                    <a:noFill/>
                  </a:ln>
                  <a:effectLst/>
                  <a:latin typeface="+mn-ea"/>
                </a:rPr>
                <a:t>　　　　　　</a:t>
              </a:r>
              <a:r>
                <a:rPr kumimoji="0" lang="en-US" altLang="ja-JP" sz="600" b="0" i="0" u="none" strike="noStrike" cap="none" normalizeH="0" baseline="0" dirty="0">
                  <a:ln>
                    <a:noFill/>
                  </a:ln>
                  <a:effectLst/>
                  <a:latin typeface="+mn-ea"/>
                </a:rPr>
                <a:t>Google</a:t>
              </a:r>
              <a:endParaRPr kumimoji="0" lang="ja-JP" altLang="ja-JP" sz="600" b="0" i="0" u="none" strike="noStrike" cap="none" normalizeH="0" baseline="0" dirty="0">
                <a:ln>
                  <a:noFill/>
                </a:ln>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600" dirty="0">
                  <a:latin typeface="+mn-ea"/>
                </a:rPr>
                <a:t>　　　　　　</a:t>
              </a:r>
              <a:r>
                <a:rPr kumimoji="0" lang="ja-JP" altLang="ja-JP" sz="600" b="0" i="0" u="none" strike="noStrike" cap="none" normalizeH="0" baseline="0" dirty="0" err="1">
                  <a:ln>
                    <a:noFill/>
                  </a:ln>
                  <a:effectLst/>
                  <a:latin typeface="+mn-ea"/>
                </a:rPr>
                <a:t>ｃ</a:t>
              </a:r>
              <a:r>
                <a:rPr kumimoji="0" lang="en-US" altLang="ja-JP" sz="600" b="0" i="0" u="none" strike="noStrike" cap="none" normalizeH="0" baseline="0" dirty="0" err="1">
                  <a:ln>
                    <a:noFill/>
                  </a:ln>
                  <a:effectLst/>
                  <a:latin typeface="+mn-ea"/>
                </a:rPr>
                <a:t>hrome</a:t>
              </a:r>
              <a:endParaRPr kumimoji="0" lang="ja-JP" altLang="ja-JP" sz="600" b="0" i="0" u="none" strike="noStrike" cap="none" normalizeH="0" baseline="0" dirty="0">
                <a:ln>
                  <a:noFill/>
                </a:ln>
                <a:effectLst/>
                <a:latin typeface="+mn-ea"/>
              </a:endParaRPr>
            </a:p>
          </p:txBody>
        </p:sp>
        <p:pic>
          <p:nvPicPr>
            <p:cNvPr id="309" name="Picture 103">
              <a:extLst>
                <a:ext uri="{FF2B5EF4-FFF2-40B4-BE49-F238E27FC236}">
                  <a16:creationId xmlns:a16="http://schemas.microsoft.com/office/drawing/2014/main" id="{40833D18-64BE-49C1-BFE5-CA3930CE5F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78840" y="1108617"/>
              <a:ext cx="462527" cy="401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10" name="Text Box 104">
              <a:extLst>
                <a:ext uri="{FF2B5EF4-FFF2-40B4-BE49-F238E27FC236}">
                  <a16:creationId xmlns:a16="http://schemas.microsoft.com/office/drawing/2014/main" id="{BEA20F13-56DA-4918-AAC4-2FDC85135141}"/>
                </a:ext>
              </a:extLst>
            </p:cNvPr>
            <p:cNvSpPr txBox="1">
              <a:spLocks noChangeArrowheads="1"/>
            </p:cNvSpPr>
            <p:nvPr/>
          </p:nvSpPr>
          <p:spPr bwMode="auto">
            <a:xfrm>
              <a:off x="249295" y="1766061"/>
              <a:ext cx="3246008" cy="6683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dirty="0">
                  <a:ln>
                    <a:noFill/>
                  </a:ln>
                  <a:solidFill>
                    <a:srgbClr val="000000"/>
                  </a:solidFill>
                  <a:effectLst/>
                  <a:latin typeface="+mn-ea"/>
                </a:rPr>
                <a:t>確定申告書等作成コーナーにアクセス</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mn-ea"/>
                </a:rPr>
                <a:t>※</a:t>
              </a:r>
              <a:r>
                <a:rPr kumimoji="0" lang="ja-JP" altLang="en-US" sz="800" b="1" i="0" u="none" strike="noStrike" cap="none" normalizeH="0" baseline="0" dirty="0">
                  <a:ln>
                    <a:noFill/>
                  </a:ln>
                  <a:solidFill>
                    <a:srgbClr val="000000"/>
                  </a:solidFill>
                  <a:effectLst/>
                  <a:latin typeface="+mn-ea"/>
                </a:rPr>
                <a:t>　</a:t>
              </a:r>
              <a:r>
                <a:rPr kumimoji="0" lang="ja-JP" altLang="ja-JP" sz="800" b="1" i="0" u="none" strike="noStrike" cap="none" normalizeH="0" baseline="0" dirty="0">
                  <a:ln>
                    <a:noFill/>
                  </a:ln>
                  <a:solidFill>
                    <a:srgbClr val="000000"/>
                  </a:solidFill>
                  <a:effectLst/>
                  <a:latin typeface="+mn-ea"/>
                </a:rPr>
                <a:t>推奨ブラウザからアクセスしてください。</a:t>
              </a:r>
              <a:endParaRPr kumimoji="0" lang="ja-JP" altLang="ja-JP" sz="800" b="0" i="0" u="none" strike="noStrike" cap="none" normalizeH="0" baseline="0" dirty="0">
                <a:ln>
                  <a:noFill/>
                </a:ln>
                <a:solidFill>
                  <a:schemeClr val="tx1"/>
                </a:solidFill>
                <a:effectLst/>
                <a:latin typeface="+mn-ea"/>
              </a:endParaRPr>
            </a:p>
          </p:txBody>
        </p:sp>
        <p:sp>
          <p:nvSpPr>
            <p:cNvPr id="311" name="Rectangle 105">
              <a:extLst>
                <a:ext uri="{FF2B5EF4-FFF2-40B4-BE49-F238E27FC236}">
                  <a16:creationId xmlns:a16="http://schemas.microsoft.com/office/drawing/2014/main" id="{D9EE1C4C-49CF-4100-9B57-E43CD4B5AC36}"/>
                </a:ext>
              </a:extLst>
            </p:cNvPr>
            <p:cNvSpPr>
              <a:spLocks noChangeArrowheads="1"/>
            </p:cNvSpPr>
            <p:nvPr/>
          </p:nvSpPr>
          <p:spPr bwMode="auto">
            <a:xfrm>
              <a:off x="851069" y="295102"/>
              <a:ext cx="1722114"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CF727C"/>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「作成コーナー」</a:t>
              </a:r>
              <a:endParaRPr kumimoji="0" lang="en-US"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で検索</a:t>
              </a:r>
              <a:endParaRPr kumimoji="0" lang="ja-JP" altLang="ja-JP" sz="800" b="0" i="0" u="none" strike="noStrike" cap="none" normalizeH="0" baseline="0" dirty="0">
                <a:ln>
                  <a:noFill/>
                </a:ln>
                <a:solidFill>
                  <a:schemeClr val="tx1"/>
                </a:solidFill>
                <a:effectLst/>
                <a:latin typeface="Arial" panose="020B0604020202020204" pitchFamily="34" charset="0"/>
              </a:endParaRPr>
            </a:p>
          </p:txBody>
        </p:sp>
      </p:grpSp>
      <p:pic>
        <p:nvPicPr>
          <p:cNvPr id="301" name="Picture 106">
            <a:extLst>
              <a:ext uri="{FF2B5EF4-FFF2-40B4-BE49-F238E27FC236}">
                <a16:creationId xmlns:a16="http://schemas.microsoft.com/office/drawing/2014/main" id="{3B3F0355-123E-40A4-9DBA-944D8C9161E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1515" b="1515"/>
          <a:stretch>
            <a:fillRect/>
          </a:stretch>
        </p:blipFill>
        <p:spPr bwMode="auto">
          <a:xfrm>
            <a:off x="5961930" y="4436243"/>
            <a:ext cx="319541" cy="2896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13" name="AutoShape 107">
            <a:extLst>
              <a:ext uri="{FF2B5EF4-FFF2-40B4-BE49-F238E27FC236}">
                <a16:creationId xmlns:a16="http://schemas.microsoft.com/office/drawing/2014/main" id="{D8FE3578-55D7-431B-9DD6-AD074C36FBD6}"/>
              </a:ext>
            </a:extLst>
          </p:cNvPr>
          <p:cNvSpPr>
            <a:spLocks noChangeArrowheads="1"/>
          </p:cNvSpPr>
          <p:nvPr/>
        </p:nvSpPr>
        <p:spPr bwMode="auto">
          <a:xfrm>
            <a:off x="178998" y="6024169"/>
            <a:ext cx="2022402" cy="1777009"/>
          </a:xfrm>
          <a:prstGeom prst="roundRect">
            <a:avLst>
              <a:gd name="adj" fmla="val 16667"/>
            </a:avLst>
          </a:prstGeom>
          <a:solidFill>
            <a:srgbClr val="FFFFFF"/>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dirty="0"/>
          </a:p>
        </p:txBody>
      </p:sp>
      <p:sp>
        <p:nvSpPr>
          <p:cNvPr id="314" name="Oval 108">
            <a:extLst>
              <a:ext uri="{FF2B5EF4-FFF2-40B4-BE49-F238E27FC236}">
                <a16:creationId xmlns:a16="http://schemas.microsoft.com/office/drawing/2014/main" id="{D168D89A-8393-4BFC-AEA7-404C284A3569}"/>
              </a:ext>
            </a:extLst>
          </p:cNvPr>
          <p:cNvSpPr>
            <a:spLocks noChangeArrowheads="1"/>
          </p:cNvSpPr>
          <p:nvPr/>
        </p:nvSpPr>
        <p:spPr bwMode="auto">
          <a:xfrm>
            <a:off x="176237" y="5952704"/>
            <a:ext cx="395066" cy="374870"/>
          </a:xfrm>
          <a:prstGeom prst="ellipse">
            <a:avLst/>
          </a:prstGeom>
          <a:solidFill>
            <a:schemeClr val="tx1"/>
          </a:solidFill>
          <a:ln>
            <a:noFill/>
          </a:ln>
          <a:effectLst/>
          <a:extLst>
            <a:ext uri="{91240B29-F687-4F45-9708-019B960494DF}">
              <a14:hiddenLine xmlns:a14="http://schemas.microsoft.com/office/drawing/2010/main" w="25400" algn="ctr">
                <a:solidFill>
                  <a:srgbClr val="773E18"/>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dirty="0"/>
          </a:p>
        </p:txBody>
      </p:sp>
      <p:sp>
        <p:nvSpPr>
          <p:cNvPr id="315" name="Text Box 109">
            <a:extLst>
              <a:ext uri="{FF2B5EF4-FFF2-40B4-BE49-F238E27FC236}">
                <a16:creationId xmlns:a16="http://schemas.microsoft.com/office/drawing/2014/main" id="{F97A8E72-CB78-47F7-AC39-7BF10778B6BD}"/>
              </a:ext>
            </a:extLst>
          </p:cNvPr>
          <p:cNvSpPr txBox="1">
            <a:spLocks noChangeArrowheads="1"/>
          </p:cNvSpPr>
          <p:nvPr/>
        </p:nvSpPr>
        <p:spPr bwMode="auto">
          <a:xfrm>
            <a:off x="287424" y="5989282"/>
            <a:ext cx="567757" cy="7069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b="1" i="0" u="none" strike="noStrike" cap="none" normalizeH="0" baseline="0" dirty="0">
                <a:ln>
                  <a:noFill/>
                </a:ln>
                <a:solidFill>
                  <a:srgbClr val="FFFFFF"/>
                </a:solidFill>
                <a:effectLst/>
                <a:latin typeface="Segoe UI" panose="020B0502040204020203" pitchFamily="34" charset="0"/>
                <a:ea typeface="ＭＳ ゴシック" panose="020B0609070205080204" pitchFamily="49" charset="-128"/>
              </a:rPr>
              <a:t>3</a:t>
            </a:r>
            <a:endParaRPr kumimoji="0" lang="ja-JP" altLang="ja-JP" sz="1500" b="1" i="0" u="none" strike="noStrike" cap="none" normalizeH="0" baseline="0" dirty="0">
              <a:ln>
                <a:noFill/>
              </a:ln>
              <a:solidFill>
                <a:schemeClr val="tx1"/>
              </a:solidFill>
              <a:effectLst/>
              <a:latin typeface="Arial" panose="020B0604020202020204" pitchFamily="34" charset="0"/>
            </a:endParaRPr>
          </a:p>
        </p:txBody>
      </p:sp>
      <p:pic>
        <p:nvPicPr>
          <p:cNvPr id="316" name="Picture 110" descr="00">
            <a:extLst>
              <a:ext uri="{FF2B5EF4-FFF2-40B4-BE49-F238E27FC236}">
                <a16:creationId xmlns:a16="http://schemas.microsoft.com/office/drawing/2014/main" id="{D7A271F4-4CAE-43B1-A4AF-282F8B0AFDA1}"/>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t="59407"/>
          <a:stretch>
            <a:fillRect/>
          </a:stretch>
        </p:blipFill>
        <p:spPr bwMode="auto">
          <a:xfrm>
            <a:off x="192168" y="7135536"/>
            <a:ext cx="2022403" cy="6760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17" name="Text Box 111">
            <a:extLst>
              <a:ext uri="{FF2B5EF4-FFF2-40B4-BE49-F238E27FC236}">
                <a16:creationId xmlns:a16="http://schemas.microsoft.com/office/drawing/2014/main" id="{45BDFCE7-573C-44AA-9BEC-7619A63232C8}"/>
              </a:ext>
            </a:extLst>
          </p:cNvPr>
          <p:cNvSpPr txBox="1">
            <a:spLocks noChangeArrowheads="1"/>
          </p:cNvSpPr>
          <p:nvPr/>
        </p:nvSpPr>
        <p:spPr bwMode="auto">
          <a:xfrm>
            <a:off x="199509" y="7257369"/>
            <a:ext cx="2085946" cy="8321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提出方法「マイナンバーカード方式」を選択</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マイナンバーカードを</a:t>
            </a:r>
            <a:endParaRPr kumimoji="0" lang="en-US"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800" b="1" dirty="0">
                <a:solidFill>
                  <a:srgbClr val="000000"/>
                </a:solidFill>
                <a:latin typeface="BIZ UDPゴシック" panose="020B0400000000000000" pitchFamily="50" charset="-128"/>
                <a:ea typeface="BIZ UDPゴシック" panose="020B0400000000000000" pitchFamily="50" charset="-128"/>
              </a:rPr>
              <a:t>　　　　　　　　　　　　</a:t>
            </a: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スマホで読み取ります。　</a:t>
            </a:r>
            <a:endParaRPr kumimoji="0" lang="ja-JP" altLang="ja-JP" sz="800" b="0" i="0" u="none" strike="noStrike" cap="none" normalizeH="0" baseline="0" dirty="0">
              <a:ln>
                <a:noFill/>
              </a:ln>
              <a:solidFill>
                <a:schemeClr val="tx1"/>
              </a:solidFill>
              <a:effectLst/>
              <a:latin typeface="Arial" panose="020B0604020202020204" pitchFamily="34" charset="0"/>
            </a:endParaRPr>
          </a:p>
        </p:txBody>
      </p:sp>
      <p:pic>
        <p:nvPicPr>
          <p:cNvPr id="318" name="Picture 112" descr="マイナンバーカード_マイナちゃん_表面">
            <a:extLst>
              <a:ext uri="{FF2B5EF4-FFF2-40B4-BE49-F238E27FC236}">
                <a16:creationId xmlns:a16="http://schemas.microsoft.com/office/drawing/2014/main" id="{AD3C6F3A-9B5E-4FE1-82FD-F938F0CD8E69}"/>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rot="21168962">
            <a:off x="1238084" y="6143939"/>
            <a:ext cx="713116" cy="370659"/>
          </a:xfrm>
          <a:prstGeom prst="rect">
            <a:avLst/>
          </a:prstGeom>
          <a:noFill/>
          <a:ln w="3175" algn="ctr">
            <a:solidFill>
              <a:srgbClr val="000000"/>
            </a:solidFill>
            <a:miter lim="800000"/>
            <a:headEnd/>
            <a:tailEnd/>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5B9BD5"/>
                </a:solidFill>
              </a14:hiddenFill>
            </a:ext>
          </a:extLst>
        </p:spPr>
      </p:pic>
      <p:pic>
        <p:nvPicPr>
          <p:cNvPr id="319" name="Picture 113">
            <a:extLst>
              <a:ext uri="{FF2B5EF4-FFF2-40B4-BE49-F238E27FC236}">
                <a16:creationId xmlns:a16="http://schemas.microsoft.com/office/drawing/2014/main" id="{15F98C3E-7864-4F90-9F4D-48103A0E1A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8816" y="6275385"/>
            <a:ext cx="478673" cy="782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0" name="図 41">
            <a:extLst>
              <a:ext uri="{FF2B5EF4-FFF2-40B4-BE49-F238E27FC236}">
                <a16:creationId xmlns:a16="http://schemas.microsoft.com/office/drawing/2014/main" id="{81DB6E7A-86E7-4545-9CF6-9110A3A11951}"/>
              </a:ext>
            </a:extLst>
          </p:cNvPr>
          <p:cNvPicPr>
            <a:picLocks noChangeAspect="1" noChangeArrowheads="1"/>
          </p:cNvPicPr>
          <p:nvPr/>
        </p:nvPicPr>
        <p:blipFill>
          <a:blip r:embed="rId18" cstate="hq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29799" y="6277664"/>
            <a:ext cx="750376" cy="85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2" name="AutoShape 115">
            <a:extLst>
              <a:ext uri="{FF2B5EF4-FFF2-40B4-BE49-F238E27FC236}">
                <a16:creationId xmlns:a16="http://schemas.microsoft.com/office/drawing/2014/main" id="{57DF189B-D6A9-45C3-9231-70CE471E3874}"/>
              </a:ext>
            </a:extLst>
          </p:cNvPr>
          <p:cNvSpPr>
            <a:spLocks noChangeArrowheads="1"/>
          </p:cNvSpPr>
          <p:nvPr/>
        </p:nvSpPr>
        <p:spPr bwMode="auto">
          <a:xfrm>
            <a:off x="2407484" y="6050767"/>
            <a:ext cx="2049301" cy="1660648"/>
          </a:xfrm>
          <a:prstGeom prst="roundRect">
            <a:avLst>
              <a:gd name="adj" fmla="val 16667"/>
            </a:avLst>
          </a:prstGeom>
          <a:solidFill>
            <a:srgbClr val="FFFFFF"/>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dirty="0"/>
          </a:p>
        </p:txBody>
      </p:sp>
      <p:sp>
        <p:nvSpPr>
          <p:cNvPr id="323" name="Oval 116">
            <a:extLst>
              <a:ext uri="{FF2B5EF4-FFF2-40B4-BE49-F238E27FC236}">
                <a16:creationId xmlns:a16="http://schemas.microsoft.com/office/drawing/2014/main" id="{7B2A3C23-8683-40D9-B999-63B69FCF80FC}"/>
              </a:ext>
            </a:extLst>
          </p:cNvPr>
          <p:cNvSpPr>
            <a:spLocks noChangeArrowheads="1"/>
          </p:cNvSpPr>
          <p:nvPr/>
        </p:nvSpPr>
        <p:spPr bwMode="auto">
          <a:xfrm>
            <a:off x="2338975" y="5989152"/>
            <a:ext cx="371066" cy="370221"/>
          </a:xfrm>
          <a:prstGeom prst="ellipse">
            <a:avLst/>
          </a:prstGeom>
          <a:solidFill>
            <a:schemeClr val="tx1"/>
          </a:solidFill>
          <a:ln>
            <a:noFill/>
          </a:ln>
          <a:effectLst/>
          <a:extLst>
            <a:ext uri="{91240B29-F687-4F45-9708-019B960494DF}">
              <a14:hiddenLine xmlns:a14="http://schemas.microsoft.com/office/drawing/2010/main" w="25400" algn="ctr">
                <a:solidFill>
                  <a:srgbClr val="773E18"/>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pic>
        <p:nvPicPr>
          <p:cNvPr id="324" name="Picture 118" descr="00">
            <a:extLst>
              <a:ext uri="{FF2B5EF4-FFF2-40B4-BE49-F238E27FC236}">
                <a16:creationId xmlns:a16="http://schemas.microsoft.com/office/drawing/2014/main" id="{5A000B6E-18FE-4F7F-8882-D5ACEA18B4D3}"/>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t="59407"/>
          <a:stretch>
            <a:fillRect/>
          </a:stretch>
        </p:blipFill>
        <p:spPr bwMode="auto">
          <a:xfrm>
            <a:off x="2410318" y="7153341"/>
            <a:ext cx="2041436" cy="58751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25" name="Text Box 117">
            <a:extLst>
              <a:ext uri="{FF2B5EF4-FFF2-40B4-BE49-F238E27FC236}">
                <a16:creationId xmlns:a16="http://schemas.microsoft.com/office/drawing/2014/main" id="{18CF9362-ADB3-47F2-86D7-175DA9840EEF}"/>
              </a:ext>
            </a:extLst>
          </p:cNvPr>
          <p:cNvSpPr txBox="1">
            <a:spLocks noChangeArrowheads="1"/>
          </p:cNvSpPr>
          <p:nvPr/>
        </p:nvSpPr>
        <p:spPr bwMode="auto">
          <a:xfrm>
            <a:off x="2425275" y="6016404"/>
            <a:ext cx="371067" cy="4471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b="1" i="0" u="none" strike="noStrike" cap="none" normalizeH="0" baseline="0" dirty="0">
                <a:ln>
                  <a:noFill/>
                </a:ln>
                <a:solidFill>
                  <a:srgbClr val="FFFFFF"/>
                </a:solidFill>
                <a:effectLst/>
                <a:latin typeface="Segoe UI" panose="020B0502040204020203" pitchFamily="34" charset="0"/>
                <a:ea typeface="ＭＳ ゴシック" panose="020B0609070205080204" pitchFamily="49" charset="-128"/>
              </a:rPr>
              <a:t>4</a:t>
            </a:r>
            <a:endParaRPr kumimoji="0" lang="ja-JP" altLang="ja-JP" sz="1500" b="1" i="0" u="none" strike="noStrike" cap="none" normalizeH="0" baseline="0" dirty="0">
              <a:ln>
                <a:noFill/>
              </a:ln>
              <a:solidFill>
                <a:schemeClr val="tx1"/>
              </a:solidFill>
              <a:effectLst/>
              <a:latin typeface="Arial" panose="020B0604020202020204" pitchFamily="34" charset="0"/>
            </a:endParaRPr>
          </a:p>
        </p:txBody>
      </p:sp>
      <p:sp>
        <p:nvSpPr>
          <p:cNvPr id="326" name="Text Box 119">
            <a:extLst>
              <a:ext uri="{FF2B5EF4-FFF2-40B4-BE49-F238E27FC236}">
                <a16:creationId xmlns:a16="http://schemas.microsoft.com/office/drawing/2014/main" id="{F800B6DE-E811-4EAB-9075-34A6F325F921}"/>
              </a:ext>
            </a:extLst>
          </p:cNvPr>
          <p:cNvSpPr txBox="1">
            <a:spLocks noChangeArrowheads="1"/>
          </p:cNvSpPr>
          <p:nvPr/>
        </p:nvSpPr>
        <p:spPr bwMode="auto">
          <a:xfrm>
            <a:off x="2441264" y="7179930"/>
            <a:ext cx="2145229" cy="6195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画面の案内に従って、収入・控除等に</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関する情報を入力するだけ！</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自動計算で申告書の作成ができます</a:t>
            </a:r>
            <a:r>
              <a:rPr lang="ja-JP" altLang="en-US" sz="900" b="1" dirty="0">
                <a:solidFill>
                  <a:srgbClr val="000000"/>
                </a:solidFill>
                <a:latin typeface="BIZ UDPゴシック" panose="020B0400000000000000" pitchFamily="50" charset="-128"/>
                <a:ea typeface="BIZ UDPゴシック" panose="020B0400000000000000" pitchFamily="50" charset="-128"/>
              </a:rPr>
              <a:t>。</a:t>
            </a:r>
            <a:endParaRPr kumimoji="0" lang="ja-JP" altLang="en-US" sz="10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p:txBody>
      </p:sp>
      <p:sp>
        <p:nvSpPr>
          <p:cNvPr id="327" name="Text Box 120">
            <a:extLst>
              <a:ext uri="{FF2B5EF4-FFF2-40B4-BE49-F238E27FC236}">
                <a16:creationId xmlns:a16="http://schemas.microsoft.com/office/drawing/2014/main" id="{B005349B-A738-4EAF-A7C2-AAC6CC81185A}"/>
              </a:ext>
            </a:extLst>
          </p:cNvPr>
          <p:cNvSpPr txBox="1">
            <a:spLocks noChangeArrowheads="1"/>
          </p:cNvSpPr>
          <p:nvPr/>
        </p:nvSpPr>
        <p:spPr bwMode="auto">
          <a:xfrm>
            <a:off x="2711681" y="6101826"/>
            <a:ext cx="774149" cy="1676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収入等の入力</a:t>
            </a:r>
            <a:endParaRPr kumimoji="0" lang="ja-JP" altLang="ja-JP" sz="900" b="0" i="0" u="none" strike="noStrike" cap="none" normalizeH="0" baseline="0" dirty="0">
              <a:ln>
                <a:noFill/>
              </a:ln>
              <a:solidFill>
                <a:schemeClr val="tx1"/>
              </a:solidFill>
              <a:effectLst/>
              <a:latin typeface="Arial" panose="020B0604020202020204" pitchFamily="34" charset="0"/>
            </a:endParaRPr>
          </a:p>
        </p:txBody>
      </p:sp>
      <p:sp>
        <p:nvSpPr>
          <p:cNvPr id="328" name="Text Box 121">
            <a:extLst>
              <a:ext uri="{FF2B5EF4-FFF2-40B4-BE49-F238E27FC236}">
                <a16:creationId xmlns:a16="http://schemas.microsoft.com/office/drawing/2014/main" id="{D6A5F0FC-03B6-4E02-BF2E-9A95BB5ECEB2}"/>
              </a:ext>
            </a:extLst>
          </p:cNvPr>
          <p:cNvSpPr txBox="1">
            <a:spLocks noChangeArrowheads="1"/>
          </p:cNvSpPr>
          <p:nvPr/>
        </p:nvSpPr>
        <p:spPr bwMode="auto">
          <a:xfrm>
            <a:off x="3628036" y="6102529"/>
            <a:ext cx="694840" cy="1676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控除の入力</a:t>
            </a:r>
            <a:endParaRPr kumimoji="0" lang="ja-JP" altLang="ja-JP" sz="900" b="0" i="0" u="none" strike="noStrike" cap="none" normalizeH="0" baseline="0" dirty="0">
              <a:ln>
                <a:noFill/>
              </a:ln>
              <a:solidFill>
                <a:schemeClr val="tx1"/>
              </a:solidFill>
              <a:effectLst/>
              <a:latin typeface="Arial" panose="020B0604020202020204" pitchFamily="34" charset="0"/>
            </a:endParaRPr>
          </a:p>
        </p:txBody>
      </p:sp>
      <p:sp>
        <p:nvSpPr>
          <p:cNvPr id="329" name="AutoShape 122">
            <a:extLst>
              <a:ext uri="{FF2B5EF4-FFF2-40B4-BE49-F238E27FC236}">
                <a16:creationId xmlns:a16="http://schemas.microsoft.com/office/drawing/2014/main" id="{B3CF66E6-02EE-4E92-BC5A-9F97CF002ECB}"/>
              </a:ext>
            </a:extLst>
          </p:cNvPr>
          <p:cNvSpPr>
            <a:spLocks noChangeArrowheads="1"/>
          </p:cNvSpPr>
          <p:nvPr/>
        </p:nvSpPr>
        <p:spPr bwMode="auto">
          <a:xfrm rot="5400000">
            <a:off x="3483140" y="6158381"/>
            <a:ext cx="135088" cy="113850"/>
          </a:xfrm>
          <a:prstGeom prst="triangle">
            <a:avLst>
              <a:gd name="adj" fmla="val 50000"/>
            </a:avLst>
          </a:prstGeom>
          <a:solidFill>
            <a:schemeClr val="tx1"/>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sp>
        <p:nvSpPr>
          <p:cNvPr id="330" name="AutoShape 123">
            <a:extLst>
              <a:ext uri="{FF2B5EF4-FFF2-40B4-BE49-F238E27FC236}">
                <a16:creationId xmlns:a16="http://schemas.microsoft.com/office/drawing/2014/main" id="{834EBA01-102C-4F9A-A256-19A844C1FA2E}"/>
              </a:ext>
            </a:extLst>
          </p:cNvPr>
          <p:cNvSpPr>
            <a:spLocks noChangeArrowheads="1"/>
          </p:cNvSpPr>
          <p:nvPr/>
        </p:nvSpPr>
        <p:spPr bwMode="auto">
          <a:xfrm>
            <a:off x="2483404" y="6423967"/>
            <a:ext cx="430621" cy="488357"/>
          </a:xfrm>
          <a:prstGeom prst="foldedCorner">
            <a:avLst>
              <a:gd name="adj" fmla="val 26644"/>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sp>
        <p:nvSpPr>
          <p:cNvPr id="331" name="Text Box 124">
            <a:extLst>
              <a:ext uri="{FF2B5EF4-FFF2-40B4-BE49-F238E27FC236}">
                <a16:creationId xmlns:a16="http://schemas.microsoft.com/office/drawing/2014/main" id="{03FC26B7-E001-497E-800C-34EA7366C242}"/>
              </a:ext>
            </a:extLst>
          </p:cNvPr>
          <p:cNvSpPr txBox="1">
            <a:spLocks noChangeArrowheads="1"/>
          </p:cNvSpPr>
          <p:nvPr/>
        </p:nvSpPr>
        <p:spPr bwMode="auto">
          <a:xfrm>
            <a:off x="2476501" y="6430258"/>
            <a:ext cx="467079" cy="1585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源泉徴収票</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32" name="AutoShape 125">
            <a:extLst>
              <a:ext uri="{FF2B5EF4-FFF2-40B4-BE49-F238E27FC236}">
                <a16:creationId xmlns:a16="http://schemas.microsoft.com/office/drawing/2014/main" id="{05A4C142-C85A-4BA0-AF56-D4BBD14E380F}"/>
              </a:ext>
            </a:extLst>
          </p:cNvPr>
          <p:cNvSpPr>
            <a:spLocks noChangeArrowheads="1"/>
          </p:cNvSpPr>
          <p:nvPr/>
        </p:nvSpPr>
        <p:spPr bwMode="auto">
          <a:xfrm rot="5400000">
            <a:off x="2886278" y="6701783"/>
            <a:ext cx="423750" cy="268112"/>
          </a:xfrm>
          <a:prstGeom prst="flowChartOnlineStorage">
            <a:avLst/>
          </a:prstGeom>
          <a:solidFill>
            <a:schemeClr val="bg1">
              <a:lumMod val="65000"/>
            </a:schemeClr>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sp>
        <p:nvSpPr>
          <p:cNvPr id="333" name="AutoShape 126">
            <a:extLst>
              <a:ext uri="{FF2B5EF4-FFF2-40B4-BE49-F238E27FC236}">
                <a16:creationId xmlns:a16="http://schemas.microsoft.com/office/drawing/2014/main" id="{50106C13-5DF5-4CD7-A32D-ADBBCD21F126}"/>
              </a:ext>
            </a:extLst>
          </p:cNvPr>
          <p:cNvSpPr>
            <a:spLocks noChangeArrowheads="1"/>
          </p:cNvSpPr>
          <p:nvPr/>
        </p:nvSpPr>
        <p:spPr bwMode="auto">
          <a:xfrm rot="5400000">
            <a:off x="3157744" y="6708355"/>
            <a:ext cx="399475" cy="262486"/>
          </a:xfrm>
          <a:prstGeom prst="flowChartOnlineStorage">
            <a:avLst/>
          </a:prstGeom>
          <a:solidFill>
            <a:schemeClr val="bg1">
              <a:lumMod val="65000"/>
            </a:schemeClr>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dirty="0"/>
          </a:p>
        </p:txBody>
      </p:sp>
      <p:sp>
        <p:nvSpPr>
          <p:cNvPr id="334" name="Text Box 127">
            <a:extLst>
              <a:ext uri="{FF2B5EF4-FFF2-40B4-BE49-F238E27FC236}">
                <a16:creationId xmlns:a16="http://schemas.microsoft.com/office/drawing/2014/main" id="{AFA70A7F-9E83-4D37-A1F2-368D600B164C}"/>
              </a:ext>
            </a:extLst>
          </p:cNvPr>
          <p:cNvSpPr txBox="1">
            <a:spLocks noChangeArrowheads="1"/>
          </p:cNvSpPr>
          <p:nvPr/>
        </p:nvSpPr>
        <p:spPr bwMode="auto">
          <a:xfrm>
            <a:off x="2965237" y="6686957"/>
            <a:ext cx="262487" cy="1152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帳簿</a:t>
            </a:r>
            <a:endParaRPr kumimoji="0" lang="ja-JP" altLang="ja-JP" sz="700" b="0" i="0" u="none" strike="noStrike" cap="none" normalizeH="0" baseline="0" dirty="0">
              <a:ln>
                <a:noFill/>
              </a:ln>
              <a:solidFill>
                <a:schemeClr val="tx1"/>
              </a:solidFill>
              <a:effectLst/>
              <a:latin typeface="Arial" panose="020B0604020202020204" pitchFamily="34" charset="0"/>
            </a:endParaRPr>
          </a:p>
        </p:txBody>
      </p:sp>
      <p:sp>
        <p:nvSpPr>
          <p:cNvPr id="335" name="AutoShape 128">
            <a:extLst>
              <a:ext uri="{FF2B5EF4-FFF2-40B4-BE49-F238E27FC236}">
                <a16:creationId xmlns:a16="http://schemas.microsoft.com/office/drawing/2014/main" id="{3F3970E5-60ED-450A-8267-86B3C4123D8F}"/>
              </a:ext>
            </a:extLst>
          </p:cNvPr>
          <p:cNvSpPr>
            <a:spLocks noChangeArrowheads="1"/>
          </p:cNvSpPr>
          <p:nvPr/>
        </p:nvSpPr>
        <p:spPr bwMode="auto">
          <a:xfrm>
            <a:off x="3581821" y="6319882"/>
            <a:ext cx="579752" cy="384726"/>
          </a:xfrm>
          <a:prstGeom prst="flowChartMultidocument">
            <a:avLst/>
          </a:prstGeom>
          <a:solidFill>
            <a:schemeClr val="bg1">
              <a:lumMod val="85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sp>
        <p:nvSpPr>
          <p:cNvPr id="336" name="Text Box 129">
            <a:extLst>
              <a:ext uri="{FF2B5EF4-FFF2-40B4-BE49-F238E27FC236}">
                <a16:creationId xmlns:a16="http://schemas.microsoft.com/office/drawing/2014/main" id="{31DA1980-A620-4312-AEC6-098953F41F7E}"/>
              </a:ext>
            </a:extLst>
          </p:cNvPr>
          <p:cNvSpPr txBox="1">
            <a:spLocks noChangeArrowheads="1"/>
          </p:cNvSpPr>
          <p:nvPr/>
        </p:nvSpPr>
        <p:spPr bwMode="auto">
          <a:xfrm>
            <a:off x="3540588" y="6403899"/>
            <a:ext cx="579752" cy="1148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医療費領収書</a:t>
            </a:r>
            <a:endParaRPr kumimoji="0" lang="ja-JP" altLang="ja-JP" sz="600" b="0" i="0" u="none" strike="noStrike" cap="none" normalizeH="0" baseline="0" dirty="0">
              <a:ln>
                <a:noFill/>
              </a:ln>
              <a:solidFill>
                <a:schemeClr val="tx1"/>
              </a:solidFill>
              <a:effectLst/>
              <a:latin typeface="Arial" panose="020B0604020202020204" pitchFamily="34" charset="0"/>
            </a:endParaRPr>
          </a:p>
        </p:txBody>
      </p:sp>
      <p:sp>
        <p:nvSpPr>
          <p:cNvPr id="337" name="AutoShape 130">
            <a:extLst>
              <a:ext uri="{FF2B5EF4-FFF2-40B4-BE49-F238E27FC236}">
                <a16:creationId xmlns:a16="http://schemas.microsoft.com/office/drawing/2014/main" id="{F87281EE-3838-4633-A91B-DB097FE478BF}"/>
              </a:ext>
            </a:extLst>
          </p:cNvPr>
          <p:cNvSpPr>
            <a:spLocks noChangeArrowheads="1"/>
          </p:cNvSpPr>
          <p:nvPr/>
        </p:nvSpPr>
        <p:spPr bwMode="auto">
          <a:xfrm>
            <a:off x="3880572" y="6679799"/>
            <a:ext cx="413146" cy="445079"/>
          </a:xfrm>
          <a:prstGeom prst="flowChartProcess">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sp>
        <p:nvSpPr>
          <p:cNvPr id="338" name="Text Box 131">
            <a:extLst>
              <a:ext uri="{FF2B5EF4-FFF2-40B4-BE49-F238E27FC236}">
                <a16:creationId xmlns:a16="http://schemas.microsoft.com/office/drawing/2014/main" id="{5A72481B-EE68-429F-B806-BC473E9138F8}"/>
              </a:ext>
            </a:extLst>
          </p:cNvPr>
          <p:cNvSpPr txBox="1">
            <a:spLocks noChangeArrowheads="1"/>
          </p:cNvSpPr>
          <p:nvPr/>
        </p:nvSpPr>
        <p:spPr bwMode="auto">
          <a:xfrm>
            <a:off x="3907623" y="6679799"/>
            <a:ext cx="394829" cy="1152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寄附金</a:t>
            </a:r>
            <a:endParaRPr kumimoji="0" lang="en-US" altLang="ja-JP" sz="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受領証</a:t>
            </a:r>
            <a:endParaRPr kumimoji="0" lang="ja-JP" altLang="ja-JP" sz="700" b="0" i="0" u="none" strike="noStrike" cap="none" normalizeH="0" baseline="0" dirty="0">
              <a:ln>
                <a:noFill/>
              </a:ln>
              <a:solidFill>
                <a:schemeClr val="tx1"/>
              </a:solidFill>
              <a:effectLst/>
              <a:latin typeface="Arial" panose="020B0604020202020204" pitchFamily="34" charset="0"/>
            </a:endParaRPr>
          </a:p>
        </p:txBody>
      </p:sp>
      <p:sp>
        <p:nvSpPr>
          <p:cNvPr id="339" name="Text Box 132">
            <a:extLst>
              <a:ext uri="{FF2B5EF4-FFF2-40B4-BE49-F238E27FC236}">
                <a16:creationId xmlns:a16="http://schemas.microsoft.com/office/drawing/2014/main" id="{35FA674E-BD0D-4C76-A21B-B7E1FA6E9B6F}"/>
              </a:ext>
            </a:extLst>
          </p:cNvPr>
          <p:cNvSpPr txBox="1">
            <a:spLocks noChangeArrowheads="1"/>
          </p:cNvSpPr>
          <p:nvPr/>
        </p:nvSpPr>
        <p:spPr bwMode="auto">
          <a:xfrm>
            <a:off x="3784226" y="6920678"/>
            <a:ext cx="540169" cy="2725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5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kumimoji="0" lang="en-US" altLang="ja-JP" sz="5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10,000</a:t>
            </a:r>
            <a:r>
              <a:rPr kumimoji="0" lang="ja-JP" altLang="ja-JP" sz="5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円</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〇〇市長　印</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sp>
        <p:nvSpPr>
          <p:cNvPr id="340" name="Text Box 133">
            <a:extLst>
              <a:ext uri="{FF2B5EF4-FFF2-40B4-BE49-F238E27FC236}">
                <a16:creationId xmlns:a16="http://schemas.microsoft.com/office/drawing/2014/main" id="{BB8F73D9-8415-4F04-9461-31CEC434DC46}"/>
              </a:ext>
            </a:extLst>
          </p:cNvPr>
          <p:cNvSpPr txBox="1">
            <a:spLocks noChangeArrowheads="1"/>
          </p:cNvSpPr>
          <p:nvPr/>
        </p:nvSpPr>
        <p:spPr bwMode="auto">
          <a:xfrm>
            <a:off x="3572283" y="6529514"/>
            <a:ext cx="364320" cy="93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kumimoji="0" lang="ja-JP" altLang="ja-JP" sz="5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▼▼病院</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sp>
        <p:nvSpPr>
          <p:cNvPr id="341" name="Text Box 134">
            <a:extLst>
              <a:ext uri="{FF2B5EF4-FFF2-40B4-BE49-F238E27FC236}">
                <a16:creationId xmlns:a16="http://schemas.microsoft.com/office/drawing/2014/main" id="{C71404FC-A128-45C4-B6D2-CBA91017D194}"/>
              </a:ext>
            </a:extLst>
          </p:cNvPr>
          <p:cNvSpPr txBox="1">
            <a:spLocks noChangeArrowheads="1"/>
          </p:cNvSpPr>
          <p:nvPr/>
        </p:nvSpPr>
        <p:spPr bwMode="auto">
          <a:xfrm>
            <a:off x="2523846" y="6604486"/>
            <a:ext cx="347557" cy="1232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国税商事株式会社</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sp>
        <p:nvSpPr>
          <p:cNvPr id="343" name="AutoShape 144">
            <a:extLst>
              <a:ext uri="{FF2B5EF4-FFF2-40B4-BE49-F238E27FC236}">
                <a16:creationId xmlns:a16="http://schemas.microsoft.com/office/drawing/2014/main" id="{EC1605D4-8374-4311-8C06-682095E6CF7A}"/>
              </a:ext>
            </a:extLst>
          </p:cNvPr>
          <p:cNvSpPr>
            <a:spLocks noChangeArrowheads="1"/>
          </p:cNvSpPr>
          <p:nvPr/>
        </p:nvSpPr>
        <p:spPr bwMode="auto">
          <a:xfrm>
            <a:off x="4647333" y="6076972"/>
            <a:ext cx="2054640" cy="1660648"/>
          </a:xfrm>
          <a:prstGeom prst="roundRect">
            <a:avLst>
              <a:gd name="adj" fmla="val 16667"/>
            </a:avLst>
          </a:prstGeom>
          <a:solidFill>
            <a:srgbClr val="FFFFFF"/>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a:p>
        </p:txBody>
      </p:sp>
      <p:pic>
        <p:nvPicPr>
          <p:cNvPr id="344" name="Picture 145" descr="00">
            <a:extLst>
              <a:ext uri="{FF2B5EF4-FFF2-40B4-BE49-F238E27FC236}">
                <a16:creationId xmlns:a16="http://schemas.microsoft.com/office/drawing/2014/main" id="{ABBACA86-7AAA-4852-9192-6A1CDB2A89D8}"/>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t="59407"/>
          <a:stretch>
            <a:fillRect/>
          </a:stretch>
        </p:blipFill>
        <p:spPr bwMode="auto">
          <a:xfrm>
            <a:off x="4647333" y="7149988"/>
            <a:ext cx="2057810" cy="6136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46" name="Picture 147">
            <a:extLst>
              <a:ext uri="{FF2B5EF4-FFF2-40B4-BE49-F238E27FC236}">
                <a16:creationId xmlns:a16="http://schemas.microsoft.com/office/drawing/2014/main" id="{3E6C52A4-4F5E-408A-AEFC-89242D29B8E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772" t="1358" r="1857" b="2324"/>
          <a:stretch>
            <a:fillRect/>
          </a:stretch>
        </p:blipFill>
        <p:spPr bwMode="auto">
          <a:xfrm>
            <a:off x="5433524" y="6279168"/>
            <a:ext cx="1187970" cy="785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47" name="図 9">
            <a:extLst>
              <a:ext uri="{FF2B5EF4-FFF2-40B4-BE49-F238E27FC236}">
                <a16:creationId xmlns:a16="http://schemas.microsoft.com/office/drawing/2014/main" id="{04C02A44-F4FA-4DF5-9CBB-80A4B43B0139}"/>
              </a:ext>
            </a:extLst>
          </p:cNvPr>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4680944" y="6443530"/>
            <a:ext cx="648959" cy="64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48" name="Oval 149">
            <a:extLst>
              <a:ext uri="{FF2B5EF4-FFF2-40B4-BE49-F238E27FC236}">
                <a16:creationId xmlns:a16="http://schemas.microsoft.com/office/drawing/2014/main" id="{BDE364EE-A3DF-47C0-8D49-2B34C3710DED}"/>
              </a:ext>
            </a:extLst>
          </p:cNvPr>
          <p:cNvSpPr>
            <a:spLocks noChangeArrowheads="1"/>
          </p:cNvSpPr>
          <p:nvPr/>
        </p:nvSpPr>
        <p:spPr bwMode="auto">
          <a:xfrm>
            <a:off x="4542889" y="5983443"/>
            <a:ext cx="400751" cy="385093"/>
          </a:xfrm>
          <a:prstGeom prst="ellipse">
            <a:avLst/>
          </a:prstGeom>
          <a:solidFill>
            <a:schemeClr val="tx1"/>
          </a:solidFill>
          <a:ln>
            <a:noFill/>
          </a:ln>
          <a:effectLst/>
          <a:extLst>
            <a:ext uri="{91240B29-F687-4F45-9708-019B960494DF}">
              <a14:hiddenLine xmlns:a14="http://schemas.microsoft.com/office/drawing/2010/main" w="25400" algn="ctr">
                <a:solidFill>
                  <a:srgbClr val="773E18"/>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ja-JP" altLang="en-US" dirty="0"/>
          </a:p>
        </p:txBody>
      </p:sp>
      <p:sp>
        <p:nvSpPr>
          <p:cNvPr id="349" name="Text Box 150">
            <a:extLst>
              <a:ext uri="{FF2B5EF4-FFF2-40B4-BE49-F238E27FC236}">
                <a16:creationId xmlns:a16="http://schemas.microsoft.com/office/drawing/2014/main" id="{87595C25-E8E4-4B68-9AD5-1238B8AD4393}"/>
              </a:ext>
            </a:extLst>
          </p:cNvPr>
          <p:cNvSpPr txBox="1">
            <a:spLocks noChangeArrowheads="1"/>
          </p:cNvSpPr>
          <p:nvPr/>
        </p:nvSpPr>
        <p:spPr bwMode="auto">
          <a:xfrm>
            <a:off x="4660248" y="6011011"/>
            <a:ext cx="369025" cy="3380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b="1" i="0" u="none" strike="noStrike" cap="none" normalizeH="0" baseline="0" dirty="0">
                <a:ln>
                  <a:noFill/>
                </a:ln>
                <a:solidFill>
                  <a:srgbClr val="FFFFFF"/>
                </a:solidFill>
                <a:effectLst/>
                <a:latin typeface="Segoe UI" panose="020B0502040204020203" pitchFamily="34" charset="0"/>
                <a:ea typeface="ＭＳ ゴシック" panose="020B0609070205080204" pitchFamily="49" charset="-128"/>
              </a:rPr>
              <a:t>5</a:t>
            </a:r>
            <a:endParaRPr kumimoji="0" lang="ja-JP" altLang="ja-JP" sz="1500" b="1" i="0" u="none" strike="noStrike" cap="none" normalizeH="0" baseline="0" dirty="0">
              <a:ln>
                <a:noFill/>
              </a:ln>
              <a:solidFill>
                <a:schemeClr val="tx1"/>
              </a:solidFill>
              <a:effectLst/>
              <a:latin typeface="Arial" panose="020B0604020202020204" pitchFamily="34" charset="0"/>
            </a:endParaRPr>
          </a:p>
        </p:txBody>
      </p:sp>
      <p:sp>
        <p:nvSpPr>
          <p:cNvPr id="350" name="Text Box 151">
            <a:extLst>
              <a:ext uri="{FF2B5EF4-FFF2-40B4-BE49-F238E27FC236}">
                <a16:creationId xmlns:a16="http://schemas.microsoft.com/office/drawing/2014/main" id="{5D261973-8932-4F09-94F6-59F432A28252}"/>
              </a:ext>
            </a:extLst>
          </p:cNvPr>
          <p:cNvSpPr txBox="1">
            <a:spLocks noChangeAspect="1" noChangeArrowheads="1"/>
          </p:cNvSpPr>
          <p:nvPr/>
        </p:nvSpPr>
        <p:spPr bwMode="auto">
          <a:xfrm rot="20825031">
            <a:off x="5384566" y="5966084"/>
            <a:ext cx="1304936" cy="576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normalizeH="0" baseline="0" dirty="0">
                <a:ln w="22225">
                  <a:solidFill>
                    <a:schemeClr val="tx1"/>
                  </a:solidFill>
                  <a:prstDash val="solid"/>
                </a:ln>
                <a:solidFill>
                  <a:schemeClr val="bg1"/>
                </a:solidFill>
                <a:latin typeface="Leelawadee UI" panose="020B0502040204020203" pitchFamily="34" charset="-34"/>
                <a:ea typeface="BIZ UDPゴシック" panose="020B0400000000000000" pitchFamily="50" charset="-128"/>
              </a:rPr>
              <a:t>FINISH</a:t>
            </a:r>
            <a:r>
              <a:rPr kumimoji="0" lang="ja-JP" altLang="ja-JP" sz="1600" b="1" i="0" u="none" strike="noStrike" normalizeH="0" baseline="0" dirty="0">
                <a:ln w="22225">
                  <a:solidFill>
                    <a:schemeClr val="tx1"/>
                  </a:solidFill>
                  <a:prstDash val="solid"/>
                </a:ln>
                <a:solidFill>
                  <a:schemeClr val="bg1"/>
                </a:solidFill>
                <a:latin typeface="Leelawadee UI" panose="020B0502040204020203" pitchFamily="34" charset="-34"/>
                <a:ea typeface="BIZ UDPゴシック" panose="020B0400000000000000" pitchFamily="50" charset="-128"/>
              </a:rPr>
              <a:t>!!</a:t>
            </a:r>
            <a:endParaRPr kumimoji="0" lang="ja-JP" altLang="ja-JP" sz="1600" b="1" i="0" u="none" strike="noStrike" normalizeH="0" baseline="0" dirty="0">
              <a:ln w="22225">
                <a:solidFill>
                  <a:schemeClr val="tx1"/>
                </a:solidFill>
                <a:prstDash val="solid"/>
              </a:ln>
              <a:solidFill>
                <a:schemeClr val="bg1"/>
              </a:solidFill>
              <a:latin typeface="Arial" panose="020B0604020202020204" pitchFamily="34" charset="0"/>
            </a:endParaRPr>
          </a:p>
        </p:txBody>
      </p:sp>
      <p:pic>
        <p:nvPicPr>
          <p:cNvPr id="351" name="Picture 152">
            <a:extLst>
              <a:ext uri="{FF2B5EF4-FFF2-40B4-BE49-F238E27FC236}">
                <a16:creationId xmlns:a16="http://schemas.microsoft.com/office/drawing/2014/main" id="{65626380-37E6-47C7-A7CA-8FBE65B2B356}"/>
              </a:ext>
            </a:extLst>
          </p:cNvPr>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rot="1084790">
            <a:off x="5261400" y="6707273"/>
            <a:ext cx="151138" cy="2793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52" name="吹き出し: 四角形 351">
            <a:extLst>
              <a:ext uri="{FF2B5EF4-FFF2-40B4-BE49-F238E27FC236}">
                <a16:creationId xmlns:a16="http://schemas.microsoft.com/office/drawing/2014/main" id="{7237163D-ED8F-4395-9593-14F9E6D2DF36}"/>
              </a:ext>
            </a:extLst>
          </p:cNvPr>
          <p:cNvSpPr/>
          <p:nvPr/>
        </p:nvSpPr>
        <p:spPr>
          <a:xfrm>
            <a:off x="111998" y="7973701"/>
            <a:ext cx="6617264" cy="503847"/>
          </a:xfrm>
          <a:prstGeom prst="wedgeRectCallout">
            <a:avLst>
              <a:gd name="adj1" fmla="val -243"/>
              <a:gd name="adj2" fmla="val -100443"/>
            </a:avLst>
          </a:prstGeom>
          <a:gradFill>
            <a:gsLst>
              <a:gs pos="0">
                <a:schemeClr val="bg2"/>
              </a:gs>
              <a:gs pos="100000">
                <a:schemeClr val="accent3">
                  <a:lumMod val="100000"/>
                </a:schemeClr>
              </a:gs>
            </a:gsLst>
            <a:path path="circle">
              <a:fillToRect r="100000" b="100000"/>
            </a:path>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rgbClr val="000000"/>
                </a:solidFill>
                <a:latin typeface="+mj-ea"/>
                <a:cs typeface="Times New Roman" panose="02020603050405020304" pitchFamily="18" charset="0"/>
              </a:rPr>
              <a:t>さらに！ </a:t>
            </a:r>
            <a:r>
              <a:rPr lang="ja-JP" altLang="en-US" sz="1500" b="1" u="sng" dirty="0">
                <a:solidFill>
                  <a:srgbClr val="000000"/>
                </a:solidFill>
                <a:latin typeface="+mj-ea"/>
                <a:cs typeface="Times New Roman" panose="02020603050405020304" pitchFamily="18" charset="0"/>
              </a:rPr>
              <a:t>マイナポータル連携</a:t>
            </a:r>
            <a:r>
              <a:rPr lang="ja-JP" altLang="en-US" sz="1300" dirty="0">
                <a:solidFill>
                  <a:srgbClr val="000000"/>
                </a:solidFill>
                <a:latin typeface="+mj-ea"/>
                <a:cs typeface="Times New Roman" panose="02020603050405020304" pitchFamily="18" charset="0"/>
              </a:rPr>
              <a:t>で収入・控除等に関する情報を確定申告書に自動入力！</a:t>
            </a:r>
            <a:endParaRPr lang="ja-JP" altLang="ja-JP" sz="1300" dirty="0">
              <a:latin typeface="+mj-ea"/>
              <a:cs typeface="ＭＳ Ｐゴシック" panose="020B0600070205080204" pitchFamily="50" charset="-128"/>
            </a:endParaRPr>
          </a:p>
        </p:txBody>
      </p:sp>
      <p:sp>
        <p:nvSpPr>
          <p:cNvPr id="353" name="Text Box 104">
            <a:extLst>
              <a:ext uri="{FF2B5EF4-FFF2-40B4-BE49-F238E27FC236}">
                <a16:creationId xmlns:a16="http://schemas.microsoft.com/office/drawing/2014/main" id="{D3CECD9A-5B6D-4445-8706-2B61BE13E4A2}"/>
              </a:ext>
            </a:extLst>
          </p:cNvPr>
          <p:cNvSpPr txBox="1">
            <a:spLocks noChangeArrowheads="1"/>
          </p:cNvSpPr>
          <p:nvPr/>
        </p:nvSpPr>
        <p:spPr bwMode="auto">
          <a:xfrm>
            <a:off x="2278528" y="4502146"/>
            <a:ext cx="2283928" cy="3856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nSpc>
                <a:spcPct val="150000"/>
              </a:lnSpc>
            </a:pPr>
            <a:r>
              <a:rPr kumimoji="1" lang="ja-JP" altLang="en-US" sz="650" dirty="0">
                <a:solidFill>
                  <a:srgbClr val="000000"/>
                </a:solidFill>
                <a:latin typeface="+mn-ea"/>
                <a:ea typeface="BIZ UDPゴシック" panose="020B0400000000000000" pitchFamily="50" charset="-128"/>
              </a:rPr>
              <a:t>　・ </a:t>
            </a:r>
            <a:r>
              <a:rPr kumimoji="1" lang="ja-JP" altLang="ja-JP" sz="650" dirty="0">
                <a:solidFill>
                  <a:sysClr val="windowText" lastClr="000000"/>
                </a:solidFill>
                <a:latin typeface="BIZ UDPゴシック" panose="020B0400000000000000" pitchFamily="50" charset="-128"/>
                <a:ea typeface="BIZ UDPゴシック" panose="020B0400000000000000" pitchFamily="50" charset="-128"/>
              </a:rPr>
              <a:t>利用者証明用電子証明書（数字４桁）</a:t>
            </a:r>
            <a:endParaRPr kumimoji="1" lang="en-US" altLang="ja-JP" sz="650" dirty="0">
              <a:solidFill>
                <a:sysClr val="windowText" lastClr="000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650" dirty="0">
                <a:solidFill>
                  <a:sysClr val="windowText" lastClr="000000"/>
                </a:solidFill>
                <a:latin typeface="BIZ UDPゴシック" panose="020B0400000000000000" pitchFamily="50" charset="-128"/>
                <a:ea typeface="BIZ UDPゴシック" panose="020B0400000000000000" pitchFamily="50" charset="-128"/>
              </a:rPr>
              <a:t>　・ </a:t>
            </a:r>
            <a:r>
              <a:rPr kumimoji="1" lang="ja-JP" altLang="ja-JP" sz="650" dirty="0">
                <a:solidFill>
                  <a:sysClr val="windowText" lastClr="000000"/>
                </a:solidFill>
                <a:latin typeface="BIZ UDPゴシック" panose="020B0400000000000000" pitchFamily="50" charset="-128"/>
                <a:ea typeface="BIZ UDPゴシック" panose="020B0400000000000000" pitchFamily="50" charset="-128"/>
              </a:rPr>
              <a:t>署名用電子証明書（英数字６文字以上</a:t>
            </a:r>
            <a:r>
              <a:rPr kumimoji="1" lang="en-US" altLang="ja-JP" sz="650" dirty="0">
                <a:solidFill>
                  <a:sysClr val="windowText" lastClr="000000"/>
                </a:solidFill>
                <a:latin typeface="BIZ UDPゴシック" panose="020B0400000000000000" pitchFamily="50" charset="-128"/>
                <a:ea typeface="BIZ UDPゴシック" panose="020B0400000000000000" pitchFamily="50" charset="-128"/>
              </a:rPr>
              <a:t>16</a:t>
            </a:r>
            <a:r>
              <a:rPr kumimoji="1" lang="ja-JP" altLang="ja-JP" sz="650" dirty="0">
                <a:solidFill>
                  <a:sysClr val="windowText" lastClr="000000"/>
                </a:solidFill>
                <a:latin typeface="BIZ UDPゴシック" panose="020B0400000000000000" pitchFamily="50" charset="-128"/>
                <a:ea typeface="BIZ UDPゴシック" panose="020B0400000000000000" pitchFamily="50" charset="-128"/>
              </a:rPr>
              <a:t>文字以下</a:t>
            </a:r>
            <a:r>
              <a:rPr kumimoji="1" lang="ja-JP" altLang="en-US" sz="650" dirty="0">
                <a:solidFill>
                  <a:sysClr val="windowText" lastClr="000000"/>
                </a:solidFill>
                <a:latin typeface="BIZ UDPゴシック" panose="020B0400000000000000" pitchFamily="50" charset="-128"/>
                <a:ea typeface="BIZ UDPゴシック" panose="020B0400000000000000" pitchFamily="50" charset="-128"/>
              </a:rPr>
              <a:t>）</a:t>
            </a:r>
            <a:endParaRPr kumimoji="1" lang="ja-JP" altLang="en-US" sz="650" dirty="0">
              <a:solidFill>
                <a:schemeClr val="accent1"/>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50" i="0" u="none" strike="noStrike" cap="none" normalizeH="0" baseline="0" dirty="0">
              <a:ln>
                <a:noFill/>
              </a:ln>
              <a:solidFill>
                <a:schemeClr val="tx1"/>
              </a:solidFill>
              <a:effectLst/>
              <a:latin typeface="+mn-ea"/>
            </a:endParaRPr>
          </a:p>
        </p:txBody>
      </p:sp>
      <p:sp>
        <p:nvSpPr>
          <p:cNvPr id="354" name="Rectangle 82">
            <a:extLst>
              <a:ext uri="{FF2B5EF4-FFF2-40B4-BE49-F238E27FC236}">
                <a16:creationId xmlns:a16="http://schemas.microsoft.com/office/drawing/2014/main" id="{4D38019B-123B-4A76-B94F-ACDF9863EF49}"/>
              </a:ext>
            </a:extLst>
          </p:cNvPr>
          <p:cNvSpPr>
            <a:spLocks noChangeArrowheads="1"/>
          </p:cNvSpPr>
          <p:nvPr/>
        </p:nvSpPr>
        <p:spPr bwMode="auto">
          <a:xfrm>
            <a:off x="2031093" y="4260033"/>
            <a:ext cx="2000626" cy="261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CF727C"/>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kumimoji="1" lang="ja-JP" altLang="en-US" sz="800" b="1" dirty="0">
                <a:latin typeface="BIZ UDゴシック" panose="020B0400000000000000" pitchFamily="49" charset="-128"/>
                <a:ea typeface="BIZ UDゴシック" panose="020B0400000000000000" pitchFamily="49" charset="-128"/>
              </a:rPr>
              <a:t>マイナンバーカード受取時に</a:t>
            </a:r>
            <a:endParaRPr kumimoji="1" lang="en-US" altLang="ja-JP" sz="800" b="1" dirty="0">
              <a:latin typeface="BIZ UDゴシック" panose="020B0400000000000000" pitchFamily="49" charset="-128"/>
              <a:ea typeface="BIZ UDゴシック" panose="020B0400000000000000" pitchFamily="49" charset="-128"/>
            </a:endParaRPr>
          </a:p>
          <a:p>
            <a:pPr lvl="0" algn="ctr" defTabSz="914400" eaLnBrk="0" fontAlgn="base" hangingPunct="0">
              <a:spcBef>
                <a:spcPct val="0"/>
              </a:spcBef>
              <a:spcAft>
                <a:spcPct val="0"/>
              </a:spcAft>
            </a:pPr>
            <a:r>
              <a:rPr kumimoji="1" lang="ja-JP" altLang="en-US" sz="800" b="1" dirty="0">
                <a:latin typeface="BIZ UDゴシック" panose="020B0400000000000000" pitchFamily="49" charset="-128"/>
                <a:ea typeface="BIZ UDゴシック" panose="020B0400000000000000" pitchFamily="49" charset="-128"/>
              </a:rPr>
              <a:t>設定したパスワード</a:t>
            </a:r>
            <a:endParaRPr kumimoji="0" lang="ja-JP" altLang="ja-JP" sz="700" b="1" i="0" u="none" strike="noStrike" cap="none" normalizeH="0" baseline="0" dirty="0">
              <a:ln>
                <a:noFill/>
              </a:ln>
              <a:solidFill>
                <a:schemeClr val="tx1"/>
              </a:solidFill>
              <a:effectLst/>
              <a:latin typeface="Arial" panose="020B0604020202020204" pitchFamily="34" charset="0"/>
            </a:endParaRPr>
          </a:p>
        </p:txBody>
      </p:sp>
      <p:sp>
        <p:nvSpPr>
          <p:cNvPr id="356" name="テキスト ボックス 355">
            <a:extLst>
              <a:ext uri="{FF2B5EF4-FFF2-40B4-BE49-F238E27FC236}">
                <a16:creationId xmlns:a16="http://schemas.microsoft.com/office/drawing/2014/main" id="{94757243-291E-4674-B7B7-F01891E94EB6}"/>
              </a:ext>
            </a:extLst>
          </p:cNvPr>
          <p:cNvSpPr txBox="1"/>
          <p:nvPr/>
        </p:nvSpPr>
        <p:spPr>
          <a:xfrm>
            <a:off x="2683462" y="4824574"/>
            <a:ext cx="1233872" cy="415498"/>
          </a:xfrm>
          <a:prstGeom prst="rect">
            <a:avLst/>
          </a:prstGeom>
          <a:noFill/>
        </p:spPr>
        <p:txBody>
          <a:bodyPr wrap="square" rtlCol="0">
            <a:spAutoFit/>
          </a:bodyPr>
          <a:lstStyle/>
          <a:p>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　パスワードを</a:t>
            </a:r>
            <a:endParaRPr kumimoji="1" lang="en-US" altLang="ja-JP" sz="700" dirty="0">
              <a:latin typeface="BIZ UDゴシック" panose="020B0400000000000000" pitchFamily="49" charset="-128"/>
              <a:ea typeface="BIZ UDゴシック" panose="020B0400000000000000" pitchFamily="49" charset="-128"/>
            </a:endParaRPr>
          </a:p>
          <a:p>
            <a:r>
              <a:rPr kumimoji="1" lang="ja-JP" altLang="en-US" sz="700" dirty="0">
                <a:latin typeface="BIZ UDゴシック" panose="020B0400000000000000" pitchFamily="49" charset="-128"/>
                <a:ea typeface="BIZ UDゴシック" panose="020B0400000000000000" pitchFamily="49" charset="-128"/>
              </a:rPr>
              <a:t>　　お忘れの場合</a:t>
            </a:r>
            <a:endParaRPr kumimoji="1" lang="en-US" altLang="ja-JP" sz="700" dirty="0">
              <a:latin typeface="BIZ UDゴシック" panose="020B0400000000000000" pitchFamily="49" charset="-128"/>
              <a:ea typeface="BIZ UDゴシック" panose="020B0400000000000000" pitchFamily="49" charset="-128"/>
            </a:endParaRPr>
          </a:p>
          <a:p>
            <a:r>
              <a:rPr kumimoji="1" lang="ja-JP" altLang="en-US" sz="700" dirty="0">
                <a:latin typeface="BIZ UDゴシック" panose="020B0400000000000000" pitchFamily="49" charset="-128"/>
                <a:ea typeface="BIZ UDゴシック" panose="020B0400000000000000" pitchFamily="49" charset="-128"/>
              </a:rPr>
              <a:t>　　（外部サイト）</a:t>
            </a:r>
            <a:endParaRPr kumimoji="1" lang="en-US" altLang="ja-JP" sz="700" dirty="0">
              <a:latin typeface="BIZ UDゴシック" panose="020B0400000000000000" pitchFamily="49" charset="-128"/>
              <a:ea typeface="BIZ UDゴシック" panose="020B0400000000000000" pitchFamily="49" charset="-128"/>
            </a:endParaRPr>
          </a:p>
        </p:txBody>
      </p:sp>
      <p:pic>
        <p:nvPicPr>
          <p:cNvPr id="139" name="図 138">
            <a:extLst>
              <a:ext uri="{FF2B5EF4-FFF2-40B4-BE49-F238E27FC236}">
                <a16:creationId xmlns:a16="http://schemas.microsoft.com/office/drawing/2014/main" id="{4544B8F6-92CE-422D-B75C-25BA2F5ECC89}"/>
              </a:ext>
            </a:extLst>
          </p:cNvPr>
          <p:cNvPicPr>
            <a:picLocks noChangeAspect="1"/>
          </p:cNvPicPr>
          <p:nvPr/>
        </p:nvPicPr>
        <p:blipFill rotWithShape="1">
          <a:blip r:embed="rId22"/>
          <a:srcRect l="6103" t="6667" r="6375" b="5945"/>
          <a:stretch/>
        </p:blipFill>
        <p:spPr bwMode="auto">
          <a:xfrm>
            <a:off x="3582538" y="4829182"/>
            <a:ext cx="531653" cy="540000"/>
          </a:xfrm>
          <a:prstGeom prst="rect">
            <a:avLst/>
          </a:prstGeom>
          <a:ln>
            <a:noFill/>
          </a:ln>
          <a:extLst>
            <a:ext uri="{53640926-AAD7-44D8-BBD7-CCE9431645EC}">
              <a14:shadowObscured xmlns:a14="http://schemas.microsoft.com/office/drawing/2010/main"/>
            </a:ext>
          </a:extLst>
        </p:spPr>
      </p:pic>
      <p:sp>
        <p:nvSpPr>
          <p:cNvPr id="129" name="Text Box 146">
            <a:extLst>
              <a:ext uri="{FF2B5EF4-FFF2-40B4-BE49-F238E27FC236}">
                <a16:creationId xmlns:a16="http://schemas.microsoft.com/office/drawing/2014/main" id="{05D99C42-AABE-48CF-BFCF-EE0A8A9325B5}"/>
              </a:ext>
            </a:extLst>
          </p:cNvPr>
          <p:cNvSpPr txBox="1">
            <a:spLocks noChangeArrowheads="1"/>
          </p:cNvSpPr>
          <p:nvPr/>
        </p:nvSpPr>
        <p:spPr bwMode="auto">
          <a:xfrm>
            <a:off x="4717176" y="7211710"/>
            <a:ext cx="2153579" cy="5171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kumimoji="0" lang="en-US"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e-Tax</a:t>
            </a: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で送信！これで手続完了♪</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書類</a:t>
            </a:r>
            <a:r>
              <a:rPr kumimoji="0" lang="ja-JP" altLang="en-US"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の</a:t>
            </a: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郵送提出</a:t>
            </a:r>
            <a:r>
              <a:rPr kumimoji="0" lang="ja-JP" altLang="en-US"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が不要</a:t>
            </a:r>
            <a:r>
              <a:rPr kumimoji="0" lang="ja-JP"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0" lang="ja-JP" altLang="en-US" sz="600" b="1" i="0" u="none" strike="noStrike" cap="none" normalizeH="0" baseline="0" dirty="0">
                <a:ln>
                  <a:noFill/>
                </a:ln>
                <a:effectLst/>
                <a:latin typeface="BIZ UDPゴシック" panose="020B0400000000000000" pitchFamily="50" charset="-128"/>
                <a:ea typeface="BIZ UDPゴシック" panose="020B0400000000000000" pitchFamily="50" charset="-128"/>
              </a:rPr>
              <a:t>　　　　　</a:t>
            </a:r>
          </a:p>
          <a:p>
            <a:pPr marL="0" marR="0" lvl="0" indent="0" algn="l" defTabSz="914400" rtl="0" eaLnBrk="0" fontAlgn="base" latinLnBrk="0" hangingPunct="0">
              <a:lnSpc>
                <a:spcPts val="600"/>
              </a:lnSpc>
              <a:spcBef>
                <a:spcPct val="0"/>
              </a:spcBef>
              <a:spcAft>
                <a:spcPct val="0"/>
              </a:spcAft>
              <a:buClrTx/>
              <a:buSzTx/>
              <a:buFontTx/>
              <a:buNone/>
              <a:tabLst/>
            </a:pPr>
            <a:r>
              <a:rPr kumimoji="0" lang="en-US" altLang="ja-JP" sz="600" b="1" i="0" u="none" strike="noStrike" cap="none" normalizeH="0" baseline="0" dirty="0">
                <a:ln>
                  <a:noFill/>
                </a:ln>
                <a:effectLst/>
                <a:latin typeface="BIZ UDPゴシック" panose="020B0400000000000000" pitchFamily="50" charset="-128"/>
                <a:ea typeface="BIZ UDPゴシック" panose="020B0400000000000000" pitchFamily="50" charset="-128"/>
              </a:rPr>
              <a:t>   </a:t>
            </a:r>
            <a:endParaRPr kumimoji="0" lang="ja-JP" altLang="ja-JP" sz="75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1523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表 69">
            <a:extLst>
              <a:ext uri="{FF2B5EF4-FFF2-40B4-BE49-F238E27FC236}">
                <a16:creationId xmlns:a16="http://schemas.microsoft.com/office/drawing/2014/main" id="{096B454A-C1F6-4F57-B7B4-AD74F4DD52BA}"/>
              </a:ext>
            </a:extLst>
          </p:cNvPr>
          <p:cNvGraphicFramePr>
            <a:graphicFrameLocks noGrp="1"/>
          </p:cNvGraphicFramePr>
          <p:nvPr>
            <p:extLst>
              <p:ext uri="{D42A27DB-BD31-4B8C-83A1-F6EECF244321}">
                <p14:modId xmlns:p14="http://schemas.microsoft.com/office/powerpoint/2010/main" val="491634582"/>
              </p:ext>
            </p:extLst>
          </p:nvPr>
        </p:nvGraphicFramePr>
        <p:xfrm>
          <a:off x="65720" y="574363"/>
          <a:ext cx="6726559" cy="3626282"/>
        </p:xfrm>
        <a:graphic>
          <a:graphicData uri="http://schemas.openxmlformats.org/drawingml/2006/table">
            <a:tbl>
              <a:tblPr firstRow="1" firstCol="1" bandRow="1"/>
              <a:tblGrid>
                <a:gridCol w="1349972">
                  <a:extLst>
                    <a:ext uri="{9D8B030D-6E8A-4147-A177-3AD203B41FA5}">
                      <a16:colId xmlns:a16="http://schemas.microsoft.com/office/drawing/2014/main" val="3390943998"/>
                    </a:ext>
                  </a:extLst>
                </a:gridCol>
                <a:gridCol w="1027532">
                  <a:extLst>
                    <a:ext uri="{9D8B030D-6E8A-4147-A177-3AD203B41FA5}">
                      <a16:colId xmlns:a16="http://schemas.microsoft.com/office/drawing/2014/main" val="207173005"/>
                    </a:ext>
                  </a:extLst>
                </a:gridCol>
                <a:gridCol w="2236352">
                  <a:extLst>
                    <a:ext uri="{9D8B030D-6E8A-4147-A177-3AD203B41FA5}">
                      <a16:colId xmlns:a16="http://schemas.microsoft.com/office/drawing/2014/main" val="2763837863"/>
                    </a:ext>
                  </a:extLst>
                </a:gridCol>
                <a:gridCol w="2112703">
                  <a:extLst>
                    <a:ext uri="{9D8B030D-6E8A-4147-A177-3AD203B41FA5}">
                      <a16:colId xmlns:a16="http://schemas.microsoft.com/office/drawing/2014/main" val="2152977060"/>
                    </a:ext>
                  </a:extLst>
                </a:gridCol>
              </a:tblGrid>
              <a:tr h="180000">
                <a:tc>
                  <a:txBody>
                    <a:bodyPr/>
                    <a:lstStyle/>
                    <a:p>
                      <a:pPr algn="ctr" latinLnBrk="0">
                        <a:lnSpc>
                          <a:spcPct val="100000"/>
                        </a:lnSpc>
                        <a:spcAft>
                          <a:spcPts val="0"/>
                        </a:spcAft>
                      </a:pPr>
                      <a:r>
                        <a:rPr lang="ja-JP" sz="800" kern="100" spc="0" dirty="0">
                          <a:solidFill>
                            <a:schemeClr val="bg1"/>
                          </a:solidFill>
                          <a:effectLst/>
                          <a:latin typeface="+mj-ea"/>
                          <a:ea typeface="+mj-ea"/>
                          <a:cs typeface="Times New Roman" panose="02020603050405020304" pitchFamily="18" charset="0"/>
                        </a:rPr>
                        <a:t>期　間</a:t>
                      </a:r>
                      <a:endParaRPr lang="ja-JP" sz="800" kern="100" spc="25" dirty="0">
                        <a:solidFill>
                          <a:schemeClr val="bg1"/>
                        </a:solidFill>
                        <a:effectLst/>
                        <a:latin typeface="+mj-ea"/>
                        <a:ea typeface="+mj-ea"/>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ctr"/>
                      <a:r>
                        <a:rPr kumimoji="1" lang="ja-JP" altLang="en-US" sz="800" dirty="0">
                          <a:solidFill>
                            <a:schemeClr val="bg1"/>
                          </a:solidFill>
                          <a:latin typeface="+mj-ea"/>
                          <a:ea typeface="+mj-ea"/>
                        </a:rPr>
                        <a:t>会　場</a:t>
                      </a:r>
                    </a:p>
                  </a:txBody>
                  <a:tcPr marL="57786" marR="57786"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ctr" latinLnBrk="0">
                        <a:lnSpc>
                          <a:spcPts val="2030"/>
                        </a:lnSpc>
                        <a:spcAft>
                          <a:spcPts val="0"/>
                        </a:spcAft>
                      </a:pPr>
                      <a:endParaRPr lang="ja-JP" sz="1000" kern="100" spc="25"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786" marR="57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latinLnBrk="0">
                        <a:lnSpc>
                          <a:spcPct val="100000"/>
                        </a:lnSpc>
                        <a:spcAft>
                          <a:spcPts val="0"/>
                        </a:spcAft>
                      </a:pPr>
                      <a:r>
                        <a:rPr lang="ja-JP" altLang="en-US" sz="800" kern="100" spc="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所　在　地</a:t>
                      </a:r>
                      <a:r>
                        <a:rPr lang="ja-JP" sz="800" kern="100" spc="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800" kern="100" spc="25"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786" marR="57786" marT="0" marB="0" anchor="ctr">
                    <a:lnL w="12700" cap="flat" cmpd="sng" algn="ctr">
                      <a:solidFill>
                        <a:schemeClr val="bg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746674751"/>
                  </a:ext>
                </a:extLst>
              </a:tr>
              <a:tr h="399319">
                <a:tc>
                  <a:txBody>
                    <a:bodyPr/>
                    <a:lstStyle/>
                    <a:p>
                      <a:pPr algn="just" latinLnBrk="0">
                        <a:lnSpc>
                          <a:spcPts val="2030"/>
                        </a:lnSpc>
                        <a:spcAft>
                          <a:spcPts val="0"/>
                        </a:spcAft>
                      </a:pPr>
                      <a:endParaRPr lang="ja-JP" sz="800" kern="100" spc="25" dirty="0">
                        <a:effectLst/>
                        <a:latin typeface="+mj-ea"/>
                        <a:ea typeface="+mj-ea"/>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kumimoji="1" lang="ja-JP" altLang="en-US" dirty="0">
                        <a:latin typeface="+mj-ea"/>
                        <a:ea typeface="+mj-ea"/>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2030"/>
                        </a:lnSpc>
                        <a:spcAft>
                          <a:spcPts val="0"/>
                        </a:spcAft>
                      </a:pPr>
                      <a:endParaRPr lang="ja-JP" sz="800" kern="100" spc="25"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0" algn="l" latinLnBrk="0">
                        <a:lnSpc>
                          <a:spcPts val="1200"/>
                        </a:lnSpc>
                        <a:spcBef>
                          <a:spcPts val="600"/>
                        </a:spcBef>
                        <a:spcAft>
                          <a:spcPts val="0"/>
                        </a:spcAft>
                      </a:pPr>
                      <a:endParaRPr lang="ja-JP" sz="800" kern="100" spc="25"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863540"/>
                  </a:ext>
                </a:extLst>
              </a:tr>
              <a:tr h="495656">
                <a:tc>
                  <a:txBody>
                    <a:bodyPr/>
                    <a:lstStyle/>
                    <a:p>
                      <a:pPr algn="just" latinLnBrk="0">
                        <a:lnSpc>
                          <a:spcPts val="2030"/>
                        </a:lnSpc>
                        <a:spcAft>
                          <a:spcPts val="0"/>
                        </a:spcAft>
                      </a:pPr>
                      <a:endParaRPr lang="ja-JP" sz="800" kern="100" spc="25" dirty="0">
                        <a:effectLst/>
                        <a:latin typeface="+mj-ea"/>
                        <a:ea typeface="+mj-ea"/>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kumimoji="1" lang="ja-JP" altLang="en-US" dirty="0">
                        <a:latin typeface="+mj-ea"/>
                        <a:ea typeface="+mj-ea"/>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indent="146050" algn="l" latinLnBrk="0">
                        <a:lnSpc>
                          <a:spcPts val="1200"/>
                        </a:lnSpc>
                        <a:spcBef>
                          <a:spcPts val="600"/>
                        </a:spcBef>
                        <a:spcAft>
                          <a:spcPts val="0"/>
                        </a:spcAft>
                      </a:pPr>
                      <a:endParaRPr lang="ja-JP" sz="800" kern="100" spc="25"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440507"/>
                  </a:ext>
                </a:extLst>
              </a:tr>
              <a:tr h="427290">
                <a:tc>
                  <a:txBody>
                    <a:bodyPr/>
                    <a:lstStyle/>
                    <a:p>
                      <a:pPr algn="just" latinLnBrk="0">
                        <a:lnSpc>
                          <a:spcPts val="2030"/>
                        </a:lnSpc>
                        <a:spcAft>
                          <a:spcPts val="0"/>
                        </a:spcAft>
                      </a:pPr>
                      <a:endParaRPr lang="ja-JP" sz="800" kern="100" spc="25" dirty="0">
                        <a:effectLst/>
                        <a:latin typeface="+mj-ea"/>
                        <a:ea typeface="+mj-ea"/>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kumimoji="1" lang="ja-JP" altLang="en-US" dirty="0">
                        <a:latin typeface="+mj-ea"/>
                        <a:ea typeface="+mj-ea"/>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indent="146050" algn="l" latinLnBrk="0">
                        <a:lnSpc>
                          <a:spcPts val="1200"/>
                        </a:lnSpc>
                        <a:spcBef>
                          <a:spcPts val="600"/>
                        </a:spcBef>
                        <a:spcAft>
                          <a:spcPts val="0"/>
                        </a:spcAft>
                      </a:pPr>
                      <a:endParaRPr lang="ja-JP" sz="800" kern="100" spc="25"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594929"/>
                  </a:ext>
                </a:extLst>
              </a:tr>
              <a:tr h="180000">
                <a:tc>
                  <a:txBody>
                    <a:bodyPr/>
                    <a:lstStyle/>
                    <a:p>
                      <a:pPr algn="ctr" latinLnBrk="0">
                        <a:lnSpc>
                          <a:spcPct val="100000"/>
                        </a:lnSpc>
                        <a:spcAft>
                          <a:spcPts val="0"/>
                        </a:spcAft>
                      </a:pPr>
                      <a:r>
                        <a:rPr lang="ja-JP" altLang="en-US" sz="800" kern="100" spc="25" dirty="0">
                          <a:solidFill>
                            <a:schemeClr val="bg1"/>
                          </a:solidFill>
                          <a:effectLst/>
                          <a:latin typeface="+mj-ea"/>
                          <a:ea typeface="+mj-ea"/>
                          <a:cs typeface="Times New Roman" panose="02020603050405020304" pitchFamily="18" charset="0"/>
                        </a:rPr>
                        <a:t>時　間</a:t>
                      </a:r>
                      <a:endParaRPr lang="ja-JP" sz="800" kern="100" spc="25" dirty="0">
                        <a:solidFill>
                          <a:schemeClr val="bg1"/>
                        </a:solidFill>
                        <a:effectLst/>
                        <a:latin typeface="+mj-ea"/>
                        <a:ea typeface="+mj-ea"/>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r>
                        <a:rPr lang="ja-JP" altLang="en-US" sz="800" kern="100" spc="25" dirty="0">
                          <a:solidFill>
                            <a:schemeClr val="bg1"/>
                          </a:solidFill>
                          <a:effectLst/>
                          <a:latin typeface="+mj-ea"/>
                          <a:ea typeface="+mj-ea"/>
                          <a:cs typeface="Times New Roman" panose="02020603050405020304" pitchFamily="18" charset="0"/>
                        </a:rPr>
                        <a:t>　　 対　象　者</a:t>
                      </a:r>
                      <a:r>
                        <a:rPr lang="ja-JP" altLang="en-US" sz="500" kern="100" spc="25" dirty="0">
                          <a:solidFill>
                            <a:schemeClr val="bg1"/>
                          </a:solidFill>
                          <a:effectLst/>
                          <a:latin typeface="+mj-ea"/>
                          <a:ea typeface="+mj-ea"/>
                          <a:cs typeface="Times New Roman" panose="02020603050405020304" pitchFamily="18" charset="0"/>
                        </a:rPr>
                        <a:t>（注１）</a:t>
                      </a:r>
                      <a:endParaRPr kumimoji="1" lang="ja-JP" altLang="en-US" sz="500" dirty="0">
                        <a:latin typeface="+mj-ea"/>
                        <a:ea typeface="+mj-ea"/>
                      </a:endParaRPr>
                    </a:p>
                  </a:txBody>
                  <a:tcPr marL="57786" marR="57786"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ctr" latinLnBrk="0">
                        <a:lnSpc>
                          <a:spcPct val="100000"/>
                        </a:lnSpc>
                        <a:spcAft>
                          <a:spcPts val="0"/>
                        </a:spcAft>
                      </a:pPr>
                      <a:r>
                        <a:rPr lang="ja-JP" altLang="en-US" sz="800" kern="100" spc="25" dirty="0">
                          <a:solidFill>
                            <a:schemeClr val="bg1"/>
                          </a:solidFill>
                          <a:effectLst/>
                          <a:latin typeface="+mj-ea"/>
                          <a:ea typeface="+mj-ea"/>
                          <a:cs typeface="Times New Roman" panose="02020603050405020304" pitchFamily="18" charset="0"/>
                        </a:rPr>
                        <a:t>事　前　申　込</a:t>
                      </a:r>
                      <a:endParaRPr lang="ja-JP" sz="800" kern="100" spc="25" dirty="0">
                        <a:solidFill>
                          <a:schemeClr val="bg1"/>
                        </a:solidFill>
                        <a:effectLst/>
                        <a:latin typeface="+mj-ea"/>
                        <a:ea typeface="+mj-ea"/>
                        <a:cs typeface="Times New Roman" panose="02020603050405020304" pitchFamily="18" charset="0"/>
                      </a:endParaRPr>
                    </a:p>
                  </a:txBody>
                  <a:tcPr marL="57786" marR="57786" marT="0" marB="0" anchor="ctr">
                    <a:lnL w="12700" cap="flat" cmpd="sng" algn="ctr">
                      <a:solidFill>
                        <a:schemeClr val="bg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ctr" latinLnBrk="0">
                        <a:lnSpc>
                          <a:spcPts val="2030"/>
                        </a:lnSpc>
                        <a:spcAft>
                          <a:spcPts val="0"/>
                        </a:spcAft>
                      </a:pPr>
                      <a:endParaRPr lang="ja-JP" sz="800" kern="100" spc="25"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328364"/>
                  </a:ext>
                </a:extLst>
              </a:tr>
              <a:tr h="562950">
                <a:tc>
                  <a:txBody>
                    <a:bodyPr/>
                    <a:lstStyle/>
                    <a:p>
                      <a:pPr algn="just" latinLnBrk="0">
                        <a:lnSpc>
                          <a:spcPts val="2030"/>
                        </a:lnSpc>
                        <a:spcAft>
                          <a:spcPts val="0"/>
                        </a:spcAft>
                      </a:pPr>
                      <a:endParaRPr lang="ja-JP" sz="800" kern="100" spc="25" dirty="0">
                        <a:effectLst/>
                        <a:latin typeface="+mj-ea"/>
                        <a:ea typeface="+mj-ea"/>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dirty="0">
                        <a:latin typeface="+mj-ea"/>
                        <a:ea typeface="+mj-ea"/>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algn="ctr" latinLnBrk="0">
                        <a:lnSpc>
                          <a:spcPts val="2030"/>
                        </a:lnSpc>
                        <a:spcAft>
                          <a:spcPts val="0"/>
                        </a:spcAft>
                      </a:pPr>
                      <a:endParaRPr lang="ja-JP" sz="800" kern="100" spc="25" dirty="0">
                        <a:solidFill>
                          <a:schemeClr val="bg1"/>
                        </a:solidFill>
                        <a:effectLst/>
                        <a:latin typeface="+mj-ea"/>
                        <a:ea typeface="+mj-ea"/>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pPr algn="ctr" latinLnBrk="0">
                        <a:lnSpc>
                          <a:spcPts val="2030"/>
                        </a:lnSpc>
                        <a:spcAft>
                          <a:spcPts val="0"/>
                        </a:spcAft>
                      </a:pPr>
                      <a:endParaRPr lang="ja-JP" sz="800" kern="100" spc="25"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104766"/>
                  </a:ext>
                </a:extLst>
              </a:tr>
              <a:tr h="180000">
                <a:tc gridSpan="2">
                  <a:txBody>
                    <a:bodyPr/>
                    <a:lstStyle/>
                    <a:p>
                      <a:pPr algn="ctr" latinLnBrk="0">
                        <a:lnSpc>
                          <a:spcPct val="100000"/>
                        </a:lnSpc>
                        <a:spcAft>
                          <a:spcPts val="0"/>
                        </a:spcAft>
                      </a:pPr>
                      <a:r>
                        <a:rPr lang="ja-JP" altLang="en-US" sz="800" kern="100" spc="25" dirty="0">
                          <a:solidFill>
                            <a:schemeClr val="bg1"/>
                          </a:solidFill>
                          <a:effectLst/>
                          <a:latin typeface="+mj-ea"/>
                          <a:ea typeface="+mj-ea"/>
                          <a:cs typeface="Times New Roman" panose="02020603050405020304" pitchFamily="18" charset="0"/>
                        </a:rPr>
                        <a:t>そ　の　他</a:t>
                      </a:r>
                      <a:endParaRPr lang="ja-JP" sz="800" kern="100" spc="25" dirty="0">
                        <a:solidFill>
                          <a:schemeClr val="bg1"/>
                        </a:solidFill>
                        <a:effectLst/>
                        <a:latin typeface="+mj-ea"/>
                        <a:ea typeface="+mj-ea"/>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ctr" latinLnBrk="0">
                        <a:lnSpc>
                          <a:spcPts val="2030"/>
                        </a:lnSpc>
                        <a:spcAft>
                          <a:spcPts val="0"/>
                        </a:spcAft>
                      </a:pPr>
                      <a:endParaRPr lang="ja-JP" sz="800" kern="100" spc="25" dirty="0">
                        <a:solidFill>
                          <a:schemeClr val="bg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vMerge="1">
                  <a:txBody>
                    <a:bodyPr/>
                    <a:lstStyle/>
                    <a:p>
                      <a:pPr algn="ctr" latinLnBrk="0">
                        <a:lnSpc>
                          <a:spcPts val="2030"/>
                        </a:lnSpc>
                        <a:spcAft>
                          <a:spcPts val="0"/>
                        </a:spcAft>
                      </a:pPr>
                      <a:endParaRPr lang="ja-JP" sz="800" kern="100" spc="25" dirty="0">
                        <a:solidFill>
                          <a:schemeClr val="bg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vMerge="1">
                  <a:txBody>
                    <a:bodyPr/>
                    <a:lstStyle/>
                    <a:p>
                      <a:endParaRPr kumimoji="1" lang="ja-JP" altLang="en-US"/>
                    </a:p>
                  </a:txBody>
                  <a:tcPr/>
                </a:tc>
                <a:extLst>
                  <a:ext uri="{0D108BD9-81ED-4DB2-BD59-A6C34878D82A}">
                    <a16:rowId xmlns:a16="http://schemas.microsoft.com/office/drawing/2014/main" val="2809387645"/>
                  </a:ext>
                </a:extLst>
              </a:tr>
              <a:tr h="1201067">
                <a:tc gridSpan="2">
                  <a:txBody>
                    <a:bodyPr/>
                    <a:lstStyle/>
                    <a:p>
                      <a:pPr algn="just" latinLnBrk="0">
                        <a:lnSpc>
                          <a:spcPts val="2030"/>
                        </a:lnSpc>
                        <a:spcAft>
                          <a:spcPts val="0"/>
                        </a:spcAft>
                      </a:pPr>
                      <a:endParaRPr lang="ja-JP" sz="800" kern="100" spc="25" dirty="0">
                        <a:effectLst/>
                        <a:latin typeface="+mj-ea"/>
                        <a:ea typeface="+mj-ea"/>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latinLnBrk="0">
                        <a:lnSpc>
                          <a:spcPts val="2030"/>
                        </a:lnSpc>
                        <a:spcAft>
                          <a:spcPts val="0"/>
                        </a:spcAft>
                      </a:pPr>
                      <a:endParaRPr lang="ja-JP" sz="800" kern="100" spc="25"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pPr algn="ctr" latinLnBrk="0">
                        <a:lnSpc>
                          <a:spcPts val="2030"/>
                        </a:lnSpc>
                        <a:spcAft>
                          <a:spcPts val="0"/>
                        </a:spcAft>
                      </a:pPr>
                      <a:endParaRPr lang="ja-JP" sz="800" kern="100" spc="25"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57786" marR="57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extLst>
                  <a:ext uri="{0D108BD9-81ED-4DB2-BD59-A6C34878D82A}">
                    <a16:rowId xmlns:a16="http://schemas.microsoft.com/office/drawing/2014/main" val="3080207851"/>
                  </a:ext>
                </a:extLst>
              </a:tr>
            </a:tbl>
          </a:graphicData>
        </a:graphic>
      </p:graphicFrame>
      <p:sp>
        <p:nvSpPr>
          <p:cNvPr id="71" name="テキスト ボックス 70">
            <a:extLst>
              <a:ext uri="{FF2B5EF4-FFF2-40B4-BE49-F238E27FC236}">
                <a16:creationId xmlns:a16="http://schemas.microsoft.com/office/drawing/2014/main" id="{2D227194-05FC-49B0-817C-64030B4907C1}"/>
              </a:ext>
            </a:extLst>
          </p:cNvPr>
          <p:cNvSpPr txBox="1"/>
          <p:nvPr/>
        </p:nvSpPr>
        <p:spPr>
          <a:xfrm>
            <a:off x="45503" y="772165"/>
            <a:ext cx="1398827" cy="502830"/>
          </a:xfrm>
          <a:prstGeom prst="rect">
            <a:avLst/>
          </a:prstGeom>
          <a:noFill/>
        </p:spPr>
        <p:txBody>
          <a:bodyPr wrap="square" rtlCol="0">
            <a:spAutoFit/>
          </a:bodyPr>
          <a:lstStyle/>
          <a:p>
            <a:pPr algn="dist">
              <a:lnSpc>
                <a:spcPts val="1100"/>
              </a:lnSpc>
            </a:pP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７</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年２月</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３</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日（</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000" kern="100" spc="25"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dist">
              <a:lnSpc>
                <a:spcPts val="1100"/>
              </a:lnSpc>
            </a:pP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７</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年２月</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５</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日（</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水</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gn="just">
              <a:lnSpc>
                <a:spcPts val="1200"/>
              </a:lnSpc>
            </a:pPr>
            <a:endParaRPr lang="ja-JP" altLang="ja-JP" sz="700" kern="100" spc="25"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3" name="テキスト ボックス 72">
            <a:extLst>
              <a:ext uri="{FF2B5EF4-FFF2-40B4-BE49-F238E27FC236}">
                <a16:creationId xmlns:a16="http://schemas.microsoft.com/office/drawing/2014/main" id="{186F8398-5D9E-4938-8EFC-9025BCA95C37}"/>
              </a:ext>
            </a:extLst>
          </p:cNvPr>
          <p:cNvSpPr txBox="1"/>
          <p:nvPr/>
        </p:nvSpPr>
        <p:spPr>
          <a:xfrm>
            <a:off x="2168128" y="1194027"/>
            <a:ext cx="1313180" cy="430887"/>
          </a:xfrm>
          <a:prstGeom prst="rect">
            <a:avLst/>
          </a:prstGeom>
          <a:noFill/>
        </p:spPr>
        <p:txBody>
          <a:bodyPr wrap="none" rtlCol="0">
            <a:spAutoFit/>
          </a:bodyPr>
          <a:lstStyle/>
          <a:p>
            <a:r>
              <a:rPr lang="ja-JP" altLang="ja-JP" sz="1100" dirty="0">
                <a:latin typeface="BIZ UDPゴシック" panose="020B0400000000000000" pitchFamily="50" charset="-128"/>
                <a:ea typeface="BIZ UDPゴシック" panose="020B0400000000000000" pitchFamily="50" charset="-128"/>
              </a:rPr>
              <a:t>富士吉田市民会館</a:t>
            </a:r>
          </a:p>
          <a:p>
            <a:r>
              <a:rPr lang="ja-JP" altLang="ja-JP" sz="1100" dirty="0">
                <a:latin typeface="BIZ UDPゴシック" panose="020B0400000000000000" pitchFamily="50" charset="-128"/>
                <a:ea typeface="BIZ UDPゴシック" panose="020B0400000000000000" pitchFamily="50" charset="-128"/>
              </a:rPr>
              <a:t>３階</a:t>
            </a:r>
            <a:r>
              <a:rPr lang="ja-JP" altLang="en-US" sz="1100" dirty="0">
                <a:latin typeface="BIZ UDPゴシック" panose="020B0400000000000000" pitchFamily="50" charset="-128"/>
                <a:ea typeface="BIZ UDPゴシック" panose="020B0400000000000000" pitchFamily="50" charset="-128"/>
              </a:rPr>
              <a:t>会議室</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B6B6E5A3-E008-46F7-ADE5-5C6B74164DAA}"/>
              </a:ext>
            </a:extLst>
          </p:cNvPr>
          <p:cNvSpPr txBox="1"/>
          <p:nvPr/>
        </p:nvSpPr>
        <p:spPr>
          <a:xfrm>
            <a:off x="4715516" y="743587"/>
            <a:ext cx="1337226" cy="400110"/>
          </a:xfrm>
          <a:prstGeom prst="rect">
            <a:avLst/>
          </a:prstGeom>
          <a:noFill/>
        </p:spPr>
        <p:txBody>
          <a:bodyPr wrap="none" rtlCol="0">
            <a:spAutoFit/>
          </a:bodyPr>
          <a:lstStyle/>
          <a:p>
            <a:r>
              <a:rPr lang="ja-JP" altLang="ja-JP" sz="1000" dirty="0">
                <a:latin typeface="BIZ UDPゴシック" panose="020B0400000000000000" pitchFamily="50" charset="-128"/>
                <a:ea typeface="BIZ UDPゴシック" panose="020B0400000000000000" pitchFamily="50" charset="-128"/>
              </a:rPr>
              <a:t>上野原市</a:t>
            </a:r>
            <a:r>
              <a:rPr lang="ja-JP" altLang="en-US" sz="1000" dirty="0">
                <a:latin typeface="BIZ UDPゴシック" panose="020B0400000000000000" pitchFamily="50" charset="-128"/>
                <a:ea typeface="BIZ UDPゴシック" panose="020B0400000000000000" pitchFamily="50" charset="-128"/>
              </a:rPr>
              <a:t>上野原</a:t>
            </a:r>
            <a:r>
              <a:rPr lang="ja-JP" altLang="ja-JP" sz="1000" dirty="0">
                <a:latin typeface="BIZ UDPゴシック" panose="020B0400000000000000" pitchFamily="50" charset="-128"/>
                <a:ea typeface="BIZ UDPゴシック" panose="020B0400000000000000" pitchFamily="50" charset="-128"/>
              </a:rPr>
              <a:t>　　　</a:t>
            </a:r>
          </a:p>
          <a:p>
            <a:r>
              <a:rPr kumimoji="1" lang="ja-JP" altLang="en-US" sz="1000" dirty="0">
                <a:latin typeface="BIZ UDPゴシック" panose="020B0400000000000000" pitchFamily="50" charset="-128"/>
                <a:ea typeface="BIZ UDPゴシック" panose="020B0400000000000000" pitchFamily="50" charset="-128"/>
              </a:rPr>
              <a:t>３８３２</a:t>
            </a:r>
          </a:p>
        </p:txBody>
      </p:sp>
      <p:sp>
        <p:nvSpPr>
          <p:cNvPr id="75" name="テキスト ボックス 74">
            <a:extLst>
              <a:ext uri="{FF2B5EF4-FFF2-40B4-BE49-F238E27FC236}">
                <a16:creationId xmlns:a16="http://schemas.microsoft.com/office/drawing/2014/main" id="{C619EF08-FB32-4B60-A904-A36ECC9BECE3}"/>
              </a:ext>
            </a:extLst>
          </p:cNvPr>
          <p:cNvSpPr txBox="1"/>
          <p:nvPr/>
        </p:nvSpPr>
        <p:spPr>
          <a:xfrm>
            <a:off x="-10252" y="2301888"/>
            <a:ext cx="1412728" cy="477054"/>
          </a:xfrm>
          <a:prstGeom prst="rect">
            <a:avLst/>
          </a:prstGeom>
          <a:noFill/>
        </p:spPr>
        <p:txBody>
          <a:bodyPr wrap="square" rtlCol="0">
            <a:spAutoFit/>
          </a:bodyPr>
          <a:lstStyle/>
          <a:p>
            <a:pPr indent="146050">
              <a:lnSpc>
                <a:spcPts val="600"/>
              </a:lnSpc>
              <a:spcBef>
                <a:spcPts val="600"/>
              </a:spcBef>
            </a:pPr>
            <a:r>
              <a:rPr lang="ja-JP" altLang="ja-JP" sz="700" dirty="0">
                <a:latin typeface="BIZ UDゴシック" panose="020B0400000000000000" pitchFamily="49" charset="-128"/>
                <a:ea typeface="BIZ UDゴシック" panose="020B0400000000000000" pitchFamily="49" charset="-128"/>
              </a:rPr>
              <a:t>午前</a:t>
            </a:r>
            <a:r>
              <a:rPr lang="en-US" altLang="ja-JP" sz="700" dirty="0">
                <a:latin typeface="BIZ UDゴシック" panose="020B0400000000000000" pitchFamily="49" charset="-128"/>
                <a:ea typeface="BIZ UDゴシック" panose="020B0400000000000000" pitchFamily="49" charset="-128"/>
              </a:rPr>
              <a:t>10</a:t>
            </a:r>
            <a:r>
              <a:rPr lang="ja-JP" altLang="ja-JP" sz="700" dirty="0">
                <a:latin typeface="BIZ UDゴシック" panose="020B0400000000000000" pitchFamily="49" charset="-128"/>
                <a:ea typeface="BIZ UDゴシック" panose="020B0400000000000000" pitchFamily="49" charset="-128"/>
              </a:rPr>
              <a:t>時から</a:t>
            </a:r>
            <a:r>
              <a:rPr lang="en-US" altLang="ja-JP" sz="700" dirty="0">
                <a:latin typeface="BIZ UDゴシック" panose="020B0400000000000000" pitchFamily="49" charset="-128"/>
                <a:ea typeface="BIZ UDゴシック" panose="020B0400000000000000" pitchFamily="49" charset="-128"/>
              </a:rPr>
              <a:t>12</a:t>
            </a:r>
            <a:r>
              <a:rPr lang="ja-JP" altLang="ja-JP" sz="700" dirty="0">
                <a:latin typeface="BIZ UDゴシック" panose="020B0400000000000000" pitchFamily="49" charset="-128"/>
                <a:ea typeface="BIZ UDゴシック" panose="020B0400000000000000" pitchFamily="49" charset="-128"/>
              </a:rPr>
              <a:t>時まで</a:t>
            </a:r>
            <a:r>
              <a:rPr lang="ja-JP" altLang="en-US" sz="700" kern="100" spc="25"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700" kern="100" spc="25"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46050">
              <a:lnSpc>
                <a:spcPts val="600"/>
              </a:lnSpc>
              <a:spcBef>
                <a:spcPts val="600"/>
              </a:spcBef>
            </a:pPr>
            <a:r>
              <a:rPr lang="ja-JP" altLang="ja-JP" sz="700" dirty="0">
                <a:latin typeface="BIZ UDゴシック" panose="020B0400000000000000" pitchFamily="49" charset="-128"/>
                <a:ea typeface="BIZ UDゴシック" panose="020B0400000000000000" pitchFamily="49" charset="-128"/>
              </a:rPr>
              <a:t>午後１時から３時まで</a:t>
            </a:r>
            <a:r>
              <a:rPr lang="ja-JP" altLang="en-US" sz="800" kern="100" spc="25"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800" kern="100" spc="25"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46050">
              <a:lnSpc>
                <a:spcPts val="600"/>
              </a:lnSpc>
              <a:spcBef>
                <a:spcPts val="600"/>
              </a:spcBef>
            </a:pPr>
            <a:r>
              <a:rPr lang="ja-JP" altLang="ja-JP" sz="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600" u="sng" kern="100" dirty="0">
                <a:latin typeface="BIZ UDゴシック" panose="020B0400000000000000" pitchFamily="49" charset="-128"/>
                <a:ea typeface="BIZ UDゴシック" panose="020B0400000000000000" pitchFamily="49" charset="-128"/>
                <a:cs typeface="Times New Roman" panose="02020603050405020304" pitchFamily="18" charset="0"/>
              </a:rPr>
              <a:t>事前申込をお願いします</a:t>
            </a:r>
            <a:r>
              <a:rPr lang="ja-JP" altLang="ja-JP" sz="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600" kern="100" spc="25"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6" name="テキスト ボックス 75">
            <a:extLst>
              <a:ext uri="{FF2B5EF4-FFF2-40B4-BE49-F238E27FC236}">
                <a16:creationId xmlns:a16="http://schemas.microsoft.com/office/drawing/2014/main" id="{4AA79A7A-08C2-4A35-8DB2-36AB414CDC03}"/>
              </a:ext>
            </a:extLst>
          </p:cNvPr>
          <p:cNvSpPr txBox="1"/>
          <p:nvPr/>
        </p:nvSpPr>
        <p:spPr>
          <a:xfrm>
            <a:off x="1478448" y="2235955"/>
            <a:ext cx="979755" cy="553998"/>
          </a:xfrm>
          <a:prstGeom prst="rect">
            <a:avLst/>
          </a:prstGeom>
          <a:noFill/>
        </p:spPr>
        <p:txBody>
          <a:bodyPr wrap="none" rtlCol="0">
            <a:spAutoFit/>
          </a:bodyPr>
          <a:lstStyle/>
          <a:p>
            <a:pPr>
              <a:lnSpc>
                <a:spcPts val="800"/>
              </a:lnSpc>
              <a:spcBef>
                <a:spcPts val="600"/>
              </a:spcBef>
            </a:pPr>
            <a:r>
              <a:rPr lang="ja-JP" altLang="ja-JP" sz="700" kern="100" spc="25" dirty="0">
                <a:latin typeface="BIZ UDPゴシック" panose="020B0400000000000000" pitchFamily="50" charset="-128"/>
                <a:ea typeface="BIZ UDPゴシック" panose="020B0400000000000000" pitchFamily="50" charset="-128"/>
                <a:cs typeface="Times New Roman" panose="02020603050405020304" pitchFamily="18" charset="0"/>
              </a:rPr>
              <a:t>・年金受給者</a:t>
            </a:r>
          </a:p>
          <a:p>
            <a:pPr>
              <a:lnSpc>
                <a:spcPts val="800"/>
              </a:lnSpc>
              <a:spcBef>
                <a:spcPts val="600"/>
              </a:spcBef>
            </a:pPr>
            <a:r>
              <a:rPr lang="ja-JP" altLang="ja-JP" sz="700" kern="100" spc="25" dirty="0">
                <a:latin typeface="BIZ UDPゴシック" panose="020B0400000000000000" pitchFamily="50" charset="-128"/>
                <a:ea typeface="BIZ UDPゴシック" panose="020B0400000000000000" pitchFamily="50" charset="-128"/>
                <a:cs typeface="Times New Roman" panose="02020603050405020304" pitchFamily="18" charset="0"/>
              </a:rPr>
              <a:t>・給与所得者</a:t>
            </a:r>
          </a:p>
          <a:p>
            <a:pPr algn="just">
              <a:lnSpc>
                <a:spcPts val="800"/>
              </a:lnSpc>
              <a:spcBef>
                <a:spcPts val="600"/>
              </a:spcBef>
            </a:pPr>
            <a:r>
              <a:rPr lang="ja-JP" altLang="ja-JP" sz="700" kern="100" spc="25" dirty="0">
                <a:latin typeface="BIZ UDPゴシック" panose="020B0400000000000000" pitchFamily="50" charset="-128"/>
                <a:ea typeface="BIZ UDPゴシック" panose="020B0400000000000000" pitchFamily="50" charset="-128"/>
                <a:cs typeface="Times New Roman" panose="02020603050405020304" pitchFamily="18" charset="0"/>
              </a:rPr>
              <a:t>・小規模納税者</a:t>
            </a:r>
            <a:r>
              <a:rPr lang="ja-JP" altLang="ja-JP" sz="500" kern="100" spc="25" dirty="0">
                <a:latin typeface="BIZ UDPゴシック" panose="020B0400000000000000" pitchFamily="50" charset="-128"/>
                <a:ea typeface="BIZ UDPゴシック" panose="020B0400000000000000" pitchFamily="50" charset="-128"/>
                <a:cs typeface="Times New Roman" panose="02020603050405020304" pitchFamily="18" charset="0"/>
              </a:rPr>
              <a:t>（注２）</a:t>
            </a:r>
          </a:p>
        </p:txBody>
      </p:sp>
      <p:sp>
        <p:nvSpPr>
          <p:cNvPr id="79" name="テキスト ボックス 78">
            <a:extLst>
              <a:ext uri="{FF2B5EF4-FFF2-40B4-BE49-F238E27FC236}">
                <a16:creationId xmlns:a16="http://schemas.microsoft.com/office/drawing/2014/main" id="{1789181B-DBD2-4C39-B63B-9C654EC71E9C}"/>
              </a:ext>
            </a:extLst>
          </p:cNvPr>
          <p:cNvSpPr txBox="1"/>
          <p:nvPr/>
        </p:nvSpPr>
        <p:spPr>
          <a:xfrm>
            <a:off x="17782" y="2952144"/>
            <a:ext cx="2486539" cy="1454244"/>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〇　持ち物については、下記の「</a:t>
            </a:r>
            <a:r>
              <a:rPr lang="ja-JP" altLang="en-US" sz="700" b="1" kern="100" spc="100" dirty="0">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申告書作成会場の開設　</a:t>
            </a:r>
            <a:endParaRPr lang="en-US" altLang="ja-JP" sz="700" b="1" kern="100" spc="100" dirty="0">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700" b="1" kern="100" spc="100" dirty="0">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　について」</a:t>
            </a:r>
            <a:r>
              <a:rPr lang="ja-JP" altLang="en-US" sz="700" kern="100" spc="100" dirty="0">
                <a:latin typeface="BIZ UDPゴシック" panose="020B0400000000000000" pitchFamily="50" charset="-128"/>
                <a:ea typeface="BIZ UDPゴシック" panose="020B0400000000000000" pitchFamily="50" charset="-128"/>
                <a:cs typeface="Times New Roman" panose="02020603050405020304" pitchFamily="18" charset="0"/>
              </a:rPr>
              <a:t>の</a:t>
            </a:r>
            <a:r>
              <a:rPr kumimoji="1" lang="ja-JP" altLang="en-US" sz="700" dirty="0">
                <a:latin typeface="BIZ UDPゴシック" panose="020B0400000000000000" pitchFamily="50" charset="-128"/>
                <a:ea typeface="BIZ UDPゴシック" panose="020B0400000000000000" pitchFamily="50" charset="-128"/>
              </a:rPr>
              <a:t>「お持ちいただきたいもの」を参照してく</a:t>
            </a:r>
            <a:r>
              <a:rPr kumimoji="1" lang="ja-JP" altLang="en-US" sz="700" dirty="0" err="1">
                <a:latin typeface="BIZ UDPゴシック" panose="020B0400000000000000" pitchFamily="50" charset="-128"/>
                <a:ea typeface="BIZ UDPゴシック" panose="020B0400000000000000" pitchFamily="50" charset="-128"/>
              </a:rPr>
              <a:t>だ</a:t>
            </a:r>
            <a:r>
              <a:rPr kumimoji="1" lang="ja-JP" altLang="en-US" sz="700" dirty="0">
                <a:latin typeface="BIZ UDPゴシック" panose="020B0400000000000000" pitchFamily="50" charset="-128"/>
                <a:ea typeface="BIZ UDPゴシック" panose="020B0400000000000000" pitchFamily="50" charset="-128"/>
              </a:rPr>
              <a:t>　</a:t>
            </a:r>
            <a:r>
              <a:rPr kumimoji="1" lang="en-US" altLang="ja-JP" sz="700" dirty="0">
                <a:latin typeface="BIZ UDPゴシック" panose="020B0400000000000000" pitchFamily="50" charset="-128"/>
                <a:ea typeface="BIZ UDPゴシック" panose="020B0400000000000000" pitchFamily="50" charset="-128"/>
              </a:rPr>
              <a:t>   </a:t>
            </a:r>
          </a:p>
          <a:p>
            <a:r>
              <a:rPr kumimoji="1" lang="en-US" altLang="ja-JP" sz="700" dirty="0">
                <a:latin typeface="BIZ UDPゴシック" panose="020B0400000000000000" pitchFamily="50" charset="-128"/>
                <a:ea typeface="BIZ UDPゴシック" panose="020B0400000000000000" pitchFamily="50" charset="-128"/>
              </a:rPr>
              <a:t>  </a:t>
            </a:r>
            <a:r>
              <a:rPr kumimoji="1" lang="ja-JP" altLang="en-US" sz="700" dirty="0">
                <a:latin typeface="BIZ UDPゴシック" panose="020B0400000000000000" pitchFamily="50" charset="-128"/>
                <a:ea typeface="BIZ UDPゴシック" panose="020B0400000000000000" pitchFamily="50" charset="-128"/>
              </a:rPr>
              <a:t>さい。</a:t>
            </a:r>
            <a:endParaRPr kumimoji="1" lang="en-US" altLang="ja-JP" sz="700" dirty="0">
              <a:latin typeface="BIZ UDPゴシック" panose="020B0400000000000000" pitchFamily="50" charset="-128"/>
              <a:ea typeface="BIZ UDPゴシック" panose="020B0400000000000000" pitchFamily="50" charset="-128"/>
            </a:endParaRPr>
          </a:p>
          <a:p>
            <a:pPr>
              <a:lnSpc>
                <a:spcPct val="150000"/>
              </a:lnSpc>
            </a:pPr>
            <a:r>
              <a:rPr lang="ja-JP" altLang="ja-JP" sz="700" dirty="0"/>
              <a:t>〇</a:t>
            </a:r>
            <a:r>
              <a:rPr lang="ja-JP" altLang="en-US" sz="700" dirty="0"/>
              <a:t>　</a:t>
            </a:r>
            <a:r>
              <a:rPr lang="ja-JP" altLang="ja-JP" sz="700" dirty="0"/>
              <a:t>申告書等の提出のみの場合は、</a:t>
            </a:r>
            <a:r>
              <a:rPr lang="ja-JP" altLang="en-US" sz="700" dirty="0"/>
              <a:t>大月</a:t>
            </a:r>
            <a:r>
              <a:rPr lang="ja-JP" altLang="ja-JP" sz="700" dirty="0"/>
              <a:t>税務署に直接お持</a:t>
            </a:r>
            <a:endParaRPr lang="en-US" altLang="ja-JP" sz="700" dirty="0"/>
          </a:p>
          <a:p>
            <a:r>
              <a:rPr lang="ja-JP" altLang="en-US" sz="700" dirty="0"/>
              <a:t>　</a:t>
            </a:r>
            <a:r>
              <a:rPr lang="ja-JP" altLang="ja-JP" sz="700" dirty="0" err="1"/>
              <a:t>ち</a:t>
            </a:r>
            <a:r>
              <a:rPr lang="ja-JP" altLang="ja-JP" sz="700" dirty="0"/>
              <a:t>いただくか、</a:t>
            </a:r>
            <a:r>
              <a:rPr lang="ja-JP" altLang="en-US" sz="700" dirty="0"/>
              <a:t>東京国税局業務センター甲府分室まで</a:t>
            </a:r>
            <a:r>
              <a:rPr lang="ja-JP" altLang="ja-JP" sz="700" dirty="0"/>
              <a:t>郵送</a:t>
            </a:r>
            <a:endParaRPr lang="en-US" altLang="ja-JP" sz="700" dirty="0"/>
          </a:p>
          <a:p>
            <a:r>
              <a:rPr lang="ja-JP" altLang="en-US" sz="700" dirty="0"/>
              <a:t>　</a:t>
            </a:r>
            <a:r>
              <a:rPr lang="ja-JP" altLang="ja-JP" sz="700" dirty="0"/>
              <a:t>でご提出ください。</a:t>
            </a:r>
            <a:endParaRPr lang="en-US" altLang="ja-JP" sz="700" dirty="0"/>
          </a:p>
          <a:p>
            <a:pPr>
              <a:lnSpc>
                <a:spcPct val="150000"/>
              </a:lnSpc>
            </a:pPr>
            <a:r>
              <a:rPr lang="ja-JP" altLang="ja-JP" sz="700" dirty="0"/>
              <a:t>〇</a:t>
            </a:r>
            <a:r>
              <a:rPr lang="ja-JP" altLang="en-US" sz="700" dirty="0"/>
              <a:t>　</a:t>
            </a:r>
            <a:r>
              <a:rPr lang="ja-JP" altLang="ja-JP" sz="700" dirty="0"/>
              <a:t>一部、当日入場整理券の配付を行いますが、無くなり次</a:t>
            </a:r>
            <a:endParaRPr lang="en-US" altLang="ja-JP" sz="700" dirty="0"/>
          </a:p>
          <a:p>
            <a:r>
              <a:rPr lang="ja-JP" altLang="en-US" sz="700" dirty="0"/>
              <a:t>　</a:t>
            </a:r>
            <a:r>
              <a:rPr lang="ja-JP" altLang="ja-JP" sz="700" dirty="0"/>
              <a:t>第終了と</a:t>
            </a:r>
            <a:r>
              <a:rPr lang="ja-JP" altLang="en-US" sz="700" dirty="0"/>
              <a:t>な</a:t>
            </a:r>
            <a:r>
              <a:rPr lang="ja-JP" altLang="ja-JP" sz="700" dirty="0"/>
              <a:t>りますので、オンラインによる事前申込をご利</a:t>
            </a:r>
            <a:endParaRPr lang="en-US" altLang="ja-JP" sz="700" dirty="0"/>
          </a:p>
          <a:p>
            <a:r>
              <a:rPr lang="ja-JP" altLang="en-US" sz="700"/>
              <a:t>　</a:t>
            </a:r>
            <a:r>
              <a:rPr lang="ja-JP" altLang="ja-JP" sz="700"/>
              <a:t>用ください</a:t>
            </a:r>
            <a:r>
              <a:rPr lang="ja-JP" altLang="ja-JP" sz="700" dirty="0"/>
              <a:t>。</a:t>
            </a:r>
            <a:endParaRPr lang="en-US" altLang="ja-JP" sz="700" dirty="0"/>
          </a:p>
          <a:p>
            <a:pPr>
              <a:lnSpc>
                <a:spcPct val="150000"/>
              </a:lnSpc>
            </a:pPr>
            <a:endParaRPr lang="ja-JP" altLang="ja-JP" sz="700" dirty="0"/>
          </a:p>
          <a:p>
            <a:endParaRPr kumimoji="1" lang="ja-JP" altLang="en-US" sz="800" dirty="0">
              <a:latin typeface="BIZ UDPゴシック" panose="020B0400000000000000" pitchFamily="50" charset="-128"/>
              <a:ea typeface="BIZ UDPゴシック" panose="020B0400000000000000" pitchFamily="50" charset="-128"/>
            </a:endParaRPr>
          </a:p>
        </p:txBody>
      </p:sp>
      <p:sp>
        <p:nvSpPr>
          <p:cNvPr id="80" name="テキスト ボックス 79">
            <a:extLst>
              <a:ext uri="{FF2B5EF4-FFF2-40B4-BE49-F238E27FC236}">
                <a16:creationId xmlns:a16="http://schemas.microsoft.com/office/drawing/2014/main" id="{DB97F6B3-83EA-4F2D-9E91-6652F0E3B8C8}"/>
              </a:ext>
            </a:extLst>
          </p:cNvPr>
          <p:cNvSpPr txBox="1"/>
          <p:nvPr/>
        </p:nvSpPr>
        <p:spPr>
          <a:xfrm>
            <a:off x="2404237" y="2271585"/>
            <a:ext cx="2739198" cy="1842299"/>
          </a:xfrm>
          <a:prstGeom prst="rect">
            <a:avLst/>
          </a:prstGeom>
          <a:noFill/>
        </p:spPr>
        <p:txBody>
          <a:bodyPr wrap="square" rtlCol="0">
            <a:spAutoFit/>
          </a:bodyPr>
          <a:lstStyle/>
          <a:p>
            <a:pPr>
              <a:lnSpc>
                <a:spcPct val="150000"/>
              </a:lnSpc>
            </a:pPr>
            <a:r>
              <a:rPr lang="ja-JP" altLang="ja-JP" sz="700" dirty="0"/>
              <a:t>〇　税理士による無料申告相談は、混雑回避のため、オンラインに</a:t>
            </a:r>
            <a:r>
              <a:rPr lang="ja-JP" altLang="en-US" sz="700" dirty="0"/>
              <a:t>　　</a:t>
            </a:r>
            <a:endParaRPr lang="en-US" altLang="ja-JP" sz="700" dirty="0"/>
          </a:p>
          <a:p>
            <a:pPr>
              <a:lnSpc>
                <a:spcPct val="150000"/>
              </a:lnSpc>
            </a:pPr>
            <a:r>
              <a:rPr lang="ja-JP" altLang="en-US" sz="700" dirty="0"/>
              <a:t>　</a:t>
            </a:r>
            <a:r>
              <a:rPr lang="ja-JP" altLang="ja-JP" sz="700" dirty="0"/>
              <a:t>よる</a:t>
            </a:r>
            <a:r>
              <a:rPr lang="ja-JP" altLang="ja-JP" sz="700" b="1" u="sng" dirty="0"/>
              <a:t>事前申込</a:t>
            </a:r>
            <a:r>
              <a:rPr lang="ja-JP" altLang="ja-JP" sz="700" u="sng" dirty="0"/>
              <a:t>を受け付けます</a:t>
            </a:r>
            <a:r>
              <a:rPr lang="ja-JP" altLang="ja-JP" sz="700" dirty="0"/>
              <a:t>。</a:t>
            </a:r>
            <a:endParaRPr lang="en-US" altLang="ja-JP" sz="700" dirty="0"/>
          </a:p>
          <a:p>
            <a:pPr>
              <a:lnSpc>
                <a:spcPct val="150000"/>
              </a:lnSpc>
            </a:pPr>
            <a:r>
              <a:rPr lang="ja-JP" altLang="ja-JP" sz="700" dirty="0"/>
              <a:t>〇　オンラインによる事前申込は、</a:t>
            </a:r>
            <a:r>
              <a:rPr lang="ja-JP" altLang="ja-JP" sz="700" u="sng" dirty="0"/>
              <a:t>令和</a:t>
            </a:r>
            <a:r>
              <a:rPr lang="ja-JP" altLang="en-US" sz="700" u="sng" dirty="0"/>
              <a:t>７</a:t>
            </a:r>
            <a:r>
              <a:rPr lang="ja-JP" altLang="ja-JP" sz="700" u="sng" dirty="0"/>
              <a:t>年１月</a:t>
            </a:r>
            <a:r>
              <a:rPr lang="ja-JP" altLang="en-US" sz="700" u="sng"/>
              <a:t>９</a:t>
            </a:r>
            <a:r>
              <a:rPr lang="ja-JP" altLang="ja-JP" sz="700" u="sng"/>
              <a:t>日（</a:t>
            </a:r>
            <a:r>
              <a:rPr lang="ja-JP" altLang="en-US" sz="700" u="sng"/>
              <a:t>木</a:t>
            </a:r>
            <a:r>
              <a:rPr lang="ja-JP" altLang="ja-JP" sz="700" u="sng"/>
              <a:t>）</a:t>
            </a:r>
            <a:r>
              <a:rPr lang="ja-JP" altLang="ja-JP" sz="700" u="sng" dirty="0"/>
              <a:t>から可能</a:t>
            </a:r>
            <a:r>
              <a:rPr lang="ja-JP" altLang="en-US" sz="700" u="sng" dirty="0"/>
              <a:t>　</a:t>
            </a:r>
            <a:endParaRPr lang="en-US" altLang="ja-JP" sz="700" u="sng" dirty="0"/>
          </a:p>
          <a:p>
            <a:pPr>
              <a:lnSpc>
                <a:spcPct val="150000"/>
              </a:lnSpc>
            </a:pPr>
            <a:r>
              <a:rPr lang="ja-JP" altLang="en-US" sz="700" dirty="0"/>
              <a:t>　</a:t>
            </a:r>
            <a:r>
              <a:rPr lang="ja-JP" altLang="ja-JP" sz="700" dirty="0"/>
              <a:t>となります。</a:t>
            </a:r>
            <a:endParaRPr lang="en-US" altLang="ja-JP" sz="700" dirty="0"/>
          </a:p>
          <a:p>
            <a:pPr>
              <a:lnSpc>
                <a:spcPct val="150000"/>
              </a:lnSpc>
            </a:pPr>
            <a:r>
              <a:rPr lang="ja-JP" altLang="en-US" sz="700" dirty="0"/>
              <a:t>　　　</a:t>
            </a:r>
            <a:r>
              <a:rPr lang="ja-JP" altLang="ja-JP" sz="700" dirty="0"/>
              <a:t>詳細につきましては、右記事前申込サイトを参照願います。</a:t>
            </a:r>
            <a:endParaRPr lang="en-US" altLang="ja-JP" sz="700" dirty="0"/>
          </a:p>
          <a:p>
            <a:pPr>
              <a:lnSpc>
                <a:spcPct val="150000"/>
              </a:lnSpc>
            </a:pPr>
            <a:r>
              <a:rPr lang="ja-JP" altLang="en-US" sz="700" dirty="0"/>
              <a:t>　　　</a:t>
            </a:r>
            <a:r>
              <a:rPr lang="ja-JP" altLang="ja-JP" sz="700" dirty="0"/>
              <a:t>なお、</a:t>
            </a:r>
            <a:r>
              <a:rPr lang="ja-JP" altLang="en-US" sz="700" dirty="0"/>
              <a:t>税務署・会場等で</a:t>
            </a:r>
            <a:r>
              <a:rPr lang="ja-JP" altLang="ja-JP" sz="700" b="1" u="sng" dirty="0"/>
              <a:t>電話での受付は行っておりません</a:t>
            </a:r>
            <a:r>
              <a:rPr lang="ja-JP" altLang="ja-JP" sz="700" dirty="0"/>
              <a:t>ので、</a:t>
            </a:r>
            <a:endParaRPr lang="en-US" altLang="ja-JP" sz="700" dirty="0"/>
          </a:p>
          <a:p>
            <a:pPr>
              <a:lnSpc>
                <a:spcPct val="150000"/>
              </a:lnSpc>
            </a:pPr>
            <a:r>
              <a:rPr lang="ja-JP" altLang="en-US" sz="700" dirty="0"/>
              <a:t>　 </a:t>
            </a:r>
            <a:r>
              <a:rPr lang="ja-JP" altLang="ja-JP" sz="700" dirty="0"/>
              <a:t>ご注意ください。</a:t>
            </a:r>
            <a:endParaRPr lang="en-US" altLang="ja-JP" sz="700" dirty="0"/>
          </a:p>
          <a:p>
            <a:pPr>
              <a:lnSpc>
                <a:spcPct val="150000"/>
              </a:lnSpc>
            </a:pPr>
            <a:r>
              <a:rPr lang="ja-JP" altLang="en-US" sz="700" dirty="0"/>
              <a:t>〇　</a:t>
            </a:r>
            <a:r>
              <a:rPr lang="ja-JP" altLang="ja-JP" sz="700" dirty="0"/>
              <a:t>オンラインによる</a:t>
            </a:r>
            <a:r>
              <a:rPr lang="ja-JP" altLang="ja-JP" sz="700" b="1" u="sng" dirty="0"/>
              <a:t>事前申込サイトの操作方法</a:t>
            </a:r>
            <a:r>
              <a:rPr lang="ja-JP" altLang="ja-JP" sz="700" dirty="0"/>
              <a:t>につい</a:t>
            </a:r>
            <a:r>
              <a:rPr lang="ja-JP" altLang="en-US" sz="700" dirty="0"/>
              <a:t>て</a:t>
            </a:r>
            <a:r>
              <a:rPr lang="ja-JP" altLang="ja-JP" sz="700" dirty="0"/>
              <a:t>のお問合</a:t>
            </a:r>
            <a:endParaRPr lang="en-US" altLang="ja-JP" sz="700" dirty="0"/>
          </a:p>
          <a:p>
            <a:pPr>
              <a:lnSpc>
                <a:spcPct val="150000"/>
              </a:lnSpc>
            </a:pPr>
            <a:r>
              <a:rPr lang="ja-JP" altLang="en-US" sz="700" dirty="0"/>
              <a:t>　</a:t>
            </a:r>
            <a:r>
              <a:rPr lang="ja-JP" altLang="ja-JP" sz="700" dirty="0"/>
              <a:t>せは、【</a:t>
            </a:r>
            <a:r>
              <a:rPr lang="en-US" altLang="ja-JP" sz="700" b="1" dirty="0">
                <a:latin typeface="+mn-ea"/>
              </a:rPr>
              <a:t>050-1722-2206</a:t>
            </a:r>
            <a:r>
              <a:rPr lang="ja-JP" altLang="ja-JP" sz="700" dirty="0"/>
              <a:t>】</a:t>
            </a:r>
            <a:endParaRPr lang="en-US" altLang="ja-JP" sz="700" dirty="0"/>
          </a:p>
          <a:p>
            <a:pPr>
              <a:lnSpc>
                <a:spcPct val="150000"/>
              </a:lnSpc>
            </a:pPr>
            <a:r>
              <a:rPr lang="ja-JP" altLang="en-US" sz="700" dirty="0"/>
              <a:t>　</a:t>
            </a:r>
            <a:r>
              <a:rPr lang="en-US" altLang="ja-JP" sz="700" dirty="0"/>
              <a:t>(</a:t>
            </a:r>
            <a:r>
              <a:rPr lang="ja-JP" altLang="ja-JP" sz="700" dirty="0"/>
              <a:t>受付時間：平日午前</a:t>
            </a:r>
            <a:r>
              <a:rPr lang="en-US" altLang="ja-JP" sz="700" dirty="0"/>
              <a:t>10</a:t>
            </a:r>
            <a:r>
              <a:rPr lang="ja-JP" altLang="ja-JP" sz="700" dirty="0"/>
              <a:t>時～正午、</a:t>
            </a:r>
            <a:endParaRPr lang="en-US" altLang="ja-JP" sz="700" dirty="0"/>
          </a:p>
          <a:p>
            <a:pPr>
              <a:lnSpc>
                <a:spcPct val="150000"/>
              </a:lnSpc>
            </a:pPr>
            <a:r>
              <a:rPr lang="ja-JP" altLang="en-US" sz="700" dirty="0"/>
              <a:t>　　　　　　　　　　　　　　</a:t>
            </a:r>
            <a:r>
              <a:rPr lang="ja-JP" altLang="ja-JP" sz="700" dirty="0"/>
              <a:t>午後１時～午後４時）へお願いします。</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1BAC53B3-6059-4FA0-BB8C-8F636DCD143A}"/>
              </a:ext>
            </a:extLst>
          </p:cNvPr>
          <p:cNvSpPr/>
          <p:nvPr/>
        </p:nvSpPr>
        <p:spPr>
          <a:xfrm>
            <a:off x="5086497" y="2487472"/>
            <a:ext cx="1644606" cy="1656909"/>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t" anchorCtr="0" forceAA="0" compatLnSpc="1">
            <a:prstTxWarp prst="textNoShape">
              <a:avLst/>
            </a:prstTxWarp>
            <a:noAutofit/>
          </a:bodyPr>
          <a:lstStyle/>
          <a:p>
            <a:pPr algn="l">
              <a:lnSpc>
                <a:spcPts val="1200"/>
              </a:lnSpc>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5" name="正方形/長方形 84">
            <a:extLst>
              <a:ext uri="{FF2B5EF4-FFF2-40B4-BE49-F238E27FC236}">
                <a16:creationId xmlns:a16="http://schemas.microsoft.com/office/drawing/2014/main" id="{E77C9BA7-F792-4043-847F-EAFA78AAEC56}"/>
              </a:ext>
            </a:extLst>
          </p:cNvPr>
          <p:cNvSpPr/>
          <p:nvPr/>
        </p:nvSpPr>
        <p:spPr>
          <a:xfrm>
            <a:off x="5087983" y="2316252"/>
            <a:ext cx="1641805" cy="171221"/>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1000" kern="100" dirty="0">
                <a:solidFill>
                  <a:srgbClr val="000000"/>
                </a:solidFill>
                <a:effectLst/>
                <a:latin typeface="+mj-ea"/>
                <a:ea typeface="+mj-ea"/>
                <a:cs typeface="Times New Roman" panose="02020603050405020304" pitchFamily="18" charset="0"/>
              </a:rPr>
              <a:t>事前申込サイト</a:t>
            </a:r>
            <a:endParaRPr lang="ja-JP" sz="1050" kern="100" dirty="0">
              <a:effectLst/>
              <a:latin typeface="+mj-ea"/>
              <a:ea typeface="+mj-ea"/>
              <a:cs typeface="Times New Roman" panose="02020603050405020304" pitchFamily="18" charset="0"/>
            </a:endParaRPr>
          </a:p>
        </p:txBody>
      </p:sp>
      <p:sp>
        <p:nvSpPr>
          <p:cNvPr id="86" name="正方形/長方形 85">
            <a:extLst>
              <a:ext uri="{FF2B5EF4-FFF2-40B4-BE49-F238E27FC236}">
                <a16:creationId xmlns:a16="http://schemas.microsoft.com/office/drawing/2014/main" id="{8FB58BBC-0956-467D-93AF-B02C9C6A6100}"/>
              </a:ext>
            </a:extLst>
          </p:cNvPr>
          <p:cNvSpPr/>
          <p:nvPr/>
        </p:nvSpPr>
        <p:spPr>
          <a:xfrm>
            <a:off x="5962802" y="2860481"/>
            <a:ext cx="766986" cy="254121"/>
          </a:xfrm>
          <a:prstGeom prst="rect">
            <a:avLst/>
          </a:prstGeom>
          <a:noFill/>
          <a:ln w="12700" cap="flat" cmpd="sng" algn="ctr">
            <a:no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just">
              <a:lnSpc>
                <a:spcPts val="1000"/>
              </a:lnSpc>
              <a:spcAft>
                <a:spcPts val="0"/>
              </a:spcAft>
            </a:pPr>
            <a:r>
              <a:rPr lang="en-US" sz="700" kern="100" dirty="0">
                <a:effectLst/>
                <a:latin typeface="+mn-ea"/>
                <a:cs typeface="Times New Roman" panose="02020603050405020304" pitchFamily="18" charset="0"/>
              </a:rPr>
              <a:t>Web</a:t>
            </a:r>
            <a:r>
              <a:rPr lang="ja-JP" sz="700" kern="100" dirty="0">
                <a:effectLst/>
                <a:latin typeface="+mn-ea"/>
                <a:cs typeface="Times New Roman" panose="02020603050405020304" pitchFamily="18" charset="0"/>
              </a:rPr>
              <a:t>事前申込</a:t>
            </a:r>
          </a:p>
        </p:txBody>
      </p:sp>
      <p:sp>
        <p:nvSpPr>
          <p:cNvPr id="87" name="テキスト ボックス 86">
            <a:extLst>
              <a:ext uri="{FF2B5EF4-FFF2-40B4-BE49-F238E27FC236}">
                <a16:creationId xmlns:a16="http://schemas.microsoft.com/office/drawing/2014/main" id="{00825C42-6557-4458-944F-856A4F737E02}"/>
              </a:ext>
            </a:extLst>
          </p:cNvPr>
          <p:cNvSpPr txBox="1"/>
          <p:nvPr/>
        </p:nvSpPr>
        <p:spPr>
          <a:xfrm>
            <a:off x="5115186" y="2502145"/>
            <a:ext cx="1600699" cy="292974"/>
          </a:xfrm>
          <a:prstGeom prst="rect">
            <a:avLst/>
          </a:prstGeom>
          <a:noFill/>
        </p:spPr>
        <p:txBody>
          <a:bodyPr wrap="none" rtlCol="0">
            <a:spAutoFit/>
          </a:bodyPr>
          <a:lstStyle/>
          <a:p>
            <a:pPr>
              <a:lnSpc>
                <a:spcPts val="800"/>
              </a:lnSpc>
            </a:pPr>
            <a:r>
              <a:rPr lang="ja-JP" altLang="ja-JP" sz="700" kern="100" dirty="0">
                <a:solidFill>
                  <a:srgbClr val="000000"/>
                </a:solidFill>
                <a:latin typeface="+mj-ea"/>
                <a:ea typeface="+mj-ea"/>
                <a:cs typeface="Times New Roman" panose="02020603050405020304" pitchFamily="18" charset="0"/>
              </a:rPr>
              <a:t>下記のいずれかのサイトから</a:t>
            </a:r>
            <a:endParaRPr lang="en-US" altLang="ja-JP" sz="700" kern="100" dirty="0">
              <a:latin typeface="+mj-ea"/>
              <a:ea typeface="+mj-ea"/>
              <a:cs typeface="Times New Roman" panose="02020603050405020304" pitchFamily="18" charset="0"/>
            </a:endParaRPr>
          </a:p>
          <a:p>
            <a:pPr>
              <a:lnSpc>
                <a:spcPts val="800"/>
              </a:lnSpc>
            </a:pPr>
            <a:r>
              <a:rPr lang="ja-JP" altLang="en-US" sz="700" kern="100" dirty="0">
                <a:solidFill>
                  <a:srgbClr val="000000"/>
                </a:solidFill>
                <a:latin typeface="+mj-ea"/>
                <a:ea typeface="+mj-ea"/>
                <a:cs typeface="Times New Roman" panose="02020603050405020304" pitchFamily="18" charset="0"/>
              </a:rPr>
              <a:t>　　　　　</a:t>
            </a:r>
            <a:r>
              <a:rPr lang="ja-JP" altLang="ja-JP" sz="700" kern="100" dirty="0">
                <a:solidFill>
                  <a:srgbClr val="000000"/>
                </a:solidFill>
                <a:latin typeface="+mj-ea"/>
                <a:ea typeface="+mj-ea"/>
                <a:cs typeface="Times New Roman" panose="02020603050405020304" pitchFamily="18" charset="0"/>
              </a:rPr>
              <a:t>事前申込をお願いいたします。</a:t>
            </a:r>
            <a:endParaRPr lang="ja-JP" altLang="ja-JP" sz="700" kern="100" dirty="0">
              <a:latin typeface="+mj-ea"/>
              <a:ea typeface="+mj-ea"/>
              <a:cs typeface="Times New Roman" panose="02020603050405020304" pitchFamily="18" charset="0"/>
            </a:endParaRPr>
          </a:p>
        </p:txBody>
      </p:sp>
      <p:sp>
        <p:nvSpPr>
          <p:cNvPr id="88" name="正方形/長方形 87">
            <a:extLst>
              <a:ext uri="{FF2B5EF4-FFF2-40B4-BE49-F238E27FC236}">
                <a16:creationId xmlns:a16="http://schemas.microsoft.com/office/drawing/2014/main" id="{7CEA707D-93FB-4023-A542-FD5126FF59D2}"/>
              </a:ext>
            </a:extLst>
          </p:cNvPr>
          <p:cNvSpPr/>
          <p:nvPr/>
        </p:nvSpPr>
        <p:spPr>
          <a:xfrm>
            <a:off x="5058511" y="2860481"/>
            <a:ext cx="901569" cy="279720"/>
          </a:xfrm>
          <a:prstGeom prst="rect">
            <a:avLst/>
          </a:prstGeom>
          <a:noFill/>
          <a:ln w="12700" cap="flat" cmpd="sng" algn="ctr">
            <a:no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ts val="1000"/>
              </a:lnSpc>
              <a:spcAft>
                <a:spcPts val="0"/>
              </a:spcAft>
            </a:pPr>
            <a:r>
              <a:rPr lang="ja-JP" sz="700" kern="100" dirty="0">
                <a:effectLst/>
                <a:latin typeface="+mj-ea"/>
                <a:ea typeface="+mj-ea"/>
                <a:cs typeface="Times New Roman" panose="02020603050405020304" pitchFamily="18" charset="0"/>
              </a:rPr>
              <a:t>無料申告相談専用</a:t>
            </a:r>
            <a:r>
              <a:rPr lang="en-US" sz="700" kern="100" dirty="0">
                <a:effectLst/>
                <a:latin typeface="+mj-ea"/>
                <a:ea typeface="+mj-ea"/>
                <a:cs typeface="Times New Roman" panose="02020603050405020304" pitchFamily="18" charset="0"/>
              </a:rPr>
              <a:t>LINE</a:t>
            </a:r>
            <a:r>
              <a:rPr lang="ja-JP" sz="700" kern="100" dirty="0">
                <a:effectLst/>
                <a:latin typeface="+mj-ea"/>
                <a:ea typeface="+mj-ea"/>
                <a:cs typeface="Times New Roman" panose="02020603050405020304" pitchFamily="18" charset="0"/>
              </a:rPr>
              <a:t>事前申込</a:t>
            </a:r>
            <a:r>
              <a:rPr lang="en-US" sz="700" kern="100" dirty="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 </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93" name="図 92">
            <a:extLst>
              <a:ext uri="{FF2B5EF4-FFF2-40B4-BE49-F238E27FC236}">
                <a16:creationId xmlns:a16="http://schemas.microsoft.com/office/drawing/2014/main" id="{F7B0A7A1-F2F7-4C13-86A2-81C87147626C}"/>
              </a:ext>
            </a:extLst>
          </p:cNvPr>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5346399" y="3811031"/>
            <a:ext cx="336896" cy="321958"/>
          </a:xfrm>
          <a:prstGeom prst="rect">
            <a:avLst/>
          </a:prstGeom>
        </p:spPr>
      </p:pic>
      <p:cxnSp>
        <p:nvCxnSpPr>
          <p:cNvPr id="83" name="直線コネクタ 82">
            <a:extLst>
              <a:ext uri="{FF2B5EF4-FFF2-40B4-BE49-F238E27FC236}">
                <a16:creationId xmlns:a16="http://schemas.microsoft.com/office/drawing/2014/main" id="{78E3F7F7-8ED1-485A-8B26-74F8432F2B1D}"/>
              </a:ext>
            </a:extLst>
          </p:cNvPr>
          <p:cNvCxnSpPr>
            <a:cxnSpLocks/>
          </p:cNvCxnSpPr>
          <p:nvPr/>
        </p:nvCxnSpPr>
        <p:spPr>
          <a:xfrm>
            <a:off x="5960539" y="2803354"/>
            <a:ext cx="832" cy="1284525"/>
          </a:xfrm>
          <a:prstGeom prst="line">
            <a:avLst/>
          </a:prstGeom>
          <a:ln w="9525">
            <a:solidFill>
              <a:schemeClr val="accent1"/>
            </a:solidFill>
            <a:prstDash val="sysDash"/>
          </a:ln>
        </p:spPr>
        <p:style>
          <a:lnRef idx="1">
            <a:schemeClr val="dk1"/>
          </a:lnRef>
          <a:fillRef idx="0">
            <a:schemeClr val="dk1"/>
          </a:fillRef>
          <a:effectRef idx="0">
            <a:schemeClr val="dk1"/>
          </a:effectRef>
          <a:fontRef idx="minor">
            <a:schemeClr val="tx1"/>
          </a:fontRef>
        </p:style>
      </p:cxnSp>
      <p:sp>
        <p:nvSpPr>
          <p:cNvPr id="97" name="テキスト ボックス 96">
            <a:extLst>
              <a:ext uri="{FF2B5EF4-FFF2-40B4-BE49-F238E27FC236}">
                <a16:creationId xmlns:a16="http://schemas.microsoft.com/office/drawing/2014/main" id="{A8BE3A5C-C89E-48E2-973F-4846B0ABAB18}"/>
              </a:ext>
            </a:extLst>
          </p:cNvPr>
          <p:cNvSpPr txBox="1"/>
          <p:nvPr/>
        </p:nvSpPr>
        <p:spPr>
          <a:xfrm>
            <a:off x="38431" y="1707477"/>
            <a:ext cx="1514706" cy="374590"/>
          </a:xfrm>
          <a:prstGeom prst="rect">
            <a:avLst/>
          </a:prstGeom>
          <a:noFill/>
        </p:spPr>
        <p:txBody>
          <a:bodyPr wrap="square" rtlCol="0">
            <a:spAutoFit/>
          </a:bodyPr>
          <a:lstStyle/>
          <a:p>
            <a:pPr algn="just">
              <a:lnSpc>
                <a:spcPts val="1200"/>
              </a:lnSpc>
            </a:pP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７</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年２月</a:t>
            </a:r>
            <a:r>
              <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日（</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ja-JP" sz="1000" kern="100" spc="25"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gn="just">
              <a:lnSpc>
                <a:spcPts val="1200"/>
              </a:lnSpc>
            </a:pPr>
            <a:endParaRPr lang="ja-JP" altLang="ja-JP" sz="700" kern="100" spc="25"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矢印: 五方向 2">
            <a:extLst>
              <a:ext uri="{FF2B5EF4-FFF2-40B4-BE49-F238E27FC236}">
                <a16:creationId xmlns:a16="http://schemas.microsoft.com/office/drawing/2014/main" id="{BD751772-E032-4D4E-A7B7-9B8A248070FE}"/>
              </a:ext>
            </a:extLst>
          </p:cNvPr>
          <p:cNvSpPr/>
          <p:nvPr/>
        </p:nvSpPr>
        <p:spPr>
          <a:xfrm>
            <a:off x="481669" y="4553965"/>
            <a:ext cx="5918696" cy="283532"/>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b="1" dirty="0">
                <a:solidFill>
                  <a:schemeClr val="bg1"/>
                </a:solidFill>
              </a:rPr>
              <a:t>申告書等の郵送での提出先は東京国税局業務センター甲府分室です</a:t>
            </a:r>
          </a:p>
        </p:txBody>
      </p:sp>
      <p:sp>
        <p:nvSpPr>
          <p:cNvPr id="62" name="Rectangle 115">
            <a:extLst>
              <a:ext uri="{FF2B5EF4-FFF2-40B4-BE49-F238E27FC236}">
                <a16:creationId xmlns:a16="http://schemas.microsoft.com/office/drawing/2014/main" id="{E139F0E9-43D8-4F44-BA47-4638F71F356F}"/>
              </a:ext>
            </a:extLst>
          </p:cNvPr>
          <p:cNvSpPr>
            <a:spLocks noChangeArrowheads="1"/>
          </p:cNvSpPr>
          <p:nvPr/>
        </p:nvSpPr>
        <p:spPr bwMode="auto">
          <a:xfrm>
            <a:off x="160400" y="4855334"/>
            <a:ext cx="2147784" cy="335862"/>
          </a:xfrm>
          <a:prstGeom prst="rect">
            <a:avLst/>
          </a:prstGeom>
          <a:noFill/>
          <a:ln w="12700">
            <a:solidFill>
              <a:schemeClr val="dk1">
                <a:lumMod val="0"/>
                <a:lumOff val="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ctr" anchorCtr="0" upright="1">
            <a:noAutofit/>
          </a:bodyPr>
          <a:lstStyle/>
          <a:p>
            <a:pPr algn="ctr">
              <a:lnSpc>
                <a:spcPct val="44000"/>
              </a:lnSpc>
              <a:spcBef>
                <a:spcPts val="360"/>
              </a:spcBef>
              <a:spcAft>
                <a:spcPts val="0"/>
              </a:spcAft>
            </a:pPr>
            <a:endParaRPr lang="en-US" altLang="ja-JP" sz="900" b="1" kern="100" dirty="0">
              <a:effectLst/>
              <a:latin typeface="+mj-ea"/>
              <a:ea typeface="+mj-ea"/>
              <a:cs typeface="Times New Roman" panose="02020603050405020304" pitchFamily="18" charset="0"/>
            </a:endParaRPr>
          </a:p>
          <a:p>
            <a:pPr algn="ctr">
              <a:lnSpc>
                <a:spcPct val="44000"/>
              </a:lnSpc>
              <a:spcBef>
                <a:spcPts val="360"/>
              </a:spcBef>
              <a:spcAft>
                <a:spcPts val="0"/>
              </a:spcAft>
            </a:pPr>
            <a:r>
              <a:rPr lang="ja-JP" sz="900" b="1" kern="100" dirty="0">
                <a:effectLst/>
                <a:latin typeface="+mj-ea"/>
                <a:ea typeface="+mj-ea"/>
                <a:cs typeface="Times New Roman" panose="02020603050405020304" pitchFamily="18" charset="0"/>
              </a:rPr>
              <a:t>郵送で提出</a:t>
            </a:r>
            <a:endParaRPr lang="ja-JP" sz="1050" kern="100" dirty="0">
              <a:effectLst/>
              <a:latin typeface="+mj-ea"/>
              <a:ea typeface="+mj-ea"/>
              <a:cs typeface="Times New Roman" panose="02020603050405020304" pitchFamily="18" charset="0"/>
            </a:endParaRPr>
          </a:p>
        </p:txBody>
      </p:sp>
      <p:sp>
        <p:nvSpPr>
          <p:cNvPr id="63" name="Rectangle 118">
            <a:extLst>
              <a:ext uri="{FF2B5EF4-FFF2-40B4-BE49-F238E27FC236}">
                <a16:creationId xmlns:a16="http://schemas.microsoft.com/office/drawing/2014/main" id="{F8BFD7F8-F77B-4C0B-82EE-11A98387F15A}"/>
              </a:ext>
            </a:extLst>
          </p:cNvPr>
          <p:cNvSpPr>
            <a:spLocks noChangeArrowheads="1"/>
          </p:cNvSpPr>
          <p:nvPr/>
        </p:nvSpPr>
        <p:spPr bwMode="auto">
          <a:xfrm>
            <a:off x="2797399" y="4865993"/>
            <a:ext cx="3972082" cy="325203"/>
          </a:xfrm>
          <a:prstGeom prst="rect">
            <a:avLst/>
          </a:prstGeom>
          <a:noFill/>
          <a:ln w="12700">
            <a:solidFill>
              <a:schemeClr val="dk1">
                <a:lumMod val="0"/>
                <a:lumOff val="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ctr" anchorCtr="0" upright="1">
            <a:noAutofit/>
          </a:bodyPr>
          <a:lstStyle/>
          <a:p>
            <a:pPr algn="ctr">
              <a:lnSpc>
                <a:spcPts val="1200"/>
              </a:lnSpc>
              <a:spcAft>
                <a:spcPts val="0"/>
              </a:spcAft>
            </a:pPr>
            <a:r>
              <a:rPr lang="en-US" altLang="ja-JP" sz="800" kern="100" dirty="0">
                <a:latin typeface="+mn-ea"/>
                <a:cs typeface="Times New Roman" panose="02020603050405020304" pitchFamily="18" charset="0"/>
              </a:rPr>
              <a:t>【</a:t>
            </a:r>
            <a:r>
              <a:rPr lang="ja-JP" altLang="en-US" sz="800" kern="100" dirty="0">
                <a:latin typeface="+mn-ea"/>
                <a:cs typeface="Times New Roman" panose="02020603050405020304" pitchFamily="18" charset="0"/>
              </a:rPr>
              <a:t>宛先</a:t>
            </a:r>
            <a:r>
              <a:rPr lang="en-US" altLang="ja-JP" sz="800" kern="100" dirty="0">
                <a:latin typeface="+mn-ea"/>
                <a:cs typeface="Times New Roman" panose="02020603050405020304" pitchFamily="18" charset="0"/>
              </a:rPr>
              <a:t>】</a:t>
            </a:r>
            <a:r>
              <a:rPr lang="ja-JP" altLang="en-US" sz="800" kern="100" dirty="0">
                <a:latin typeface="+mn-ea"/>
                <a:cs typeface="Times New Roman" panose="02020603050405020304" pitchFamily="18" charset="0"/>
              </a:rPr>
              <a:t>　</a:t>
            </a:r>
            <a:r>
              <a:rPr lang="ja-JP" altLang="ja-JP" sz="800" kern="100" dirty="0">
                <a:latin typeface="+mn-ea"/>
                <a:cs typeface="Times New Roman" panose="02020603050405020304" pitchFamily="18" charset="0"/>
              </a:rPr>
              <a:t>〒</a:t>
            </a:r>
            <a:r>
              <a:rPr lang="ja-JP" altLang="ja-JP" dirty="0"/>
              <a:t> </a:t>
            </a:r>
            <a:r>
              <a:rPr lang="ja-JP" altLang="ja-JP" sz="800" dirty="0">
                <a:latin typeface="+mn-ea"/>
              </a:rPr>
              <a:t>400</a:t>
            </a:r>
            <a:r>
              <a:rPr lang="en-US" altLang="ja-JP" sz="800" dirty="0">
                <a:latin typeface="+mn-ea"/>
              </a:rPr>
              <a:t>-8541</a:t>
            </a:r>
            <a:r>
              <a:rPr lang="ja-JP" altLang="en-US" sz="800" dirty="0">
                <a:latin typeface="+mn-ea"/>
              </a:rPr>
              <a:t>　</a:t>
            </a:r>
            <a:r>
              <a:rPr lang="ja-JP" altLang="ja-JP" sz="800" dirty="0">
                <a:latin typeface="+mn-ea"/>
              </a:rPr>
              <a:t>山梨県甲府市丸の内１</a:t>
            </a:r>
            <a:r>
              <a:rPr lang="ja-JP" altLang="ja-JP" sz="800" kern="100" dirty="0">
                <a:latin typeface="+mn-ea"/>
                <a:cs typeface="Times New Roman" panose="02020603050405020304" pitchFamily="18" charset="0"/>
              </a:rPr>
              <a:t>－</a:t>
            </a:r>
            <a:r>
              <a:rPr lang="ja-JP" altLang="ja-JP" sz="800" dirty="0">
                <a:latin typeface="+mn-ea"/>
              </a:rPr>
              <a:t>１</a:t>
            </a:r>
            <a:r>
              <a:rPr lang="ja-JP" altLang="ja-JP" sz="800" kern="100" dirty="0">
                <a:latin typeface="+mn-ea"/>
                <a:cs typeface="Times New Roman" panose="02020603050405020304" pitchFamily="18" charset="0"/>
              </a:rPr>
              <a:t>－</a:t>
            </a:r>
            <a:r>
              <a:rPr lang="en-US" altLang="ja-JP" sz="800" dirty="0">
                <a:latin typeface="+mn-ea"/>
              </a:rPr>
              <a:t>1</a:t>
            </a:r>
            <a:r>
              <a:rPr lang="ja-JP" altLang="ja-JP" sz="800" dirty="0">
                <a:latin typeface="+mn-ea"/>
              </a:rPr>
              <a:t>８ </a:t>
            </a:r>
            <a:r>
              <a:rPr lang="ja-JP" altLang="ja-JP" sz="800" kern="100" dirty="0">
                <a:latin typeface="+mn-ea"/>
                <a:cs typeface="Times New Roman" panose="02020603050405020304" pitchFamily="18" charset="0"/>
              </a:rPr>
              <a:t>　</a:t>
            </a:r>
            <a:r>
              <a:rPr lang="ja-JP" altLang="ja-JP" sz="800" dirty="0">
                <a:latin typeface="+mn-ea"/>
              </a:rPr>
              <a:t>甲府合同庁舎</a:t>
            </a:r>
            <a:r>
              <a:rPr lang="ja-JP" altLang="en-US" sz="900" b="1" kern="100" dirty="0">
                <a:latin typeface="+mn-ea"/>
                <a:cs typeface="Times New Roman" panose="02020603050405020304" pitchFamily="18" charset="0"/>
              </a:rPr>
              <a:t>　　</a:t>
            </a:r>
            <a:endParaRPr lang="en-US" altLang="ja-JP" sz="900" b="1" kern="100" dirty="0">
              <a:latin typeface="+mn-ea"/>
              <a:cs typeface="Times New Roman" panose="02020603050405020304" pitchFamily="18" charset="0"/>
            </a:endParaRPr>
          </a:p>
          <a:p>
            <a:pPr algn="ctr">
              <a:lnSpc>
                <a:spcPts val="1200"/>
              </a:lnSpc>
              <a:spcAft>
                <a:spcPts val="0"/>
              </a:spcAft>
            </a:pPr>
            <a:r>
              <a:rPr lang="ja-JP" altLang="ja-JP" sz="900" b="1" kern="100" dirty="0">
                <a:latin typeface="+mn-ea"/>
                <a:cs typeface="Times New Roman" panose="02020603050405020304" pitchFamily="18" charset="0"/>
              </a:rPr>
              <a:t>東京国税局業務センター</a:t>
            </a:r>
            <a:r>
              <a:rPr lang="ja-JP" altLang="en-US" sz="900" b="1" kern="100" dirty="0">
                <a:latin typeface="+mn-ea"/>
                <a:cs typeface="Times New Roman" panose="02020603050405020304" pitchFamily="18" charset="0"/>
              </a:rPr>
              <a:t>甲府</a:t>
            </a:r>
            <a:r>
              <a:rPr lang="ja-JP" altLang="ja-JP" sz="900" b="1" kern="100" dirty="0">
                <a:latin typeface="+mn-ea"/>
                <a:cs typeface="Times New Roman" panose="02020603050405020304" pitchFamily="18" charset="0"/>
              </a:rPr>
              <a:t>分室</a:t>
            </a:r>
            <a:endParaRPr lang="ja-JP" altLang="ja-JP" sz="1050" kern="100" dirty="0">
              <a:latin typeface="+mn-ea"/>
              <a:cs typeface="Times New Roman" panose="02020603050405020304" pitchFamily="18" charset="0"/>
            </a:endParaRPr>
          </a:p>
        </p:txBody>
      </p:sp>
      <p:sp>
        <p:nvSpPr>
          <p:cNvPr id="64" name="AutoShape 121">
            <a:extLst>
              <a:ext uri="{FF2B5EF4-FFF2-40B4-BE49-F238E27FC236}">
                <a16:creationId xmlns:a16="http://schemas.microsoft.com/office/drawing/2014/main" id="{2415C62F-1CD0-43BD-9A66-ACEFCBBD7F92}"/>
              </a:ext>
            </a:extLst>
          </p:cNvPr>
          <p:cNvSpPr>
            <a:spLocks noChangeArrowheads="1"/>
          </p:cNvSpPr>
          <p:nvPr/>
        </p:nvSpPr>
        <p:spPr bwMode="auto">
          <a:xfrm>
            <a:off x="2367183" y="4970020"/>
            <a:ext cx="371323" cy="122278"/>
          </a:xfrm>
          <a:prstGeom prst="rightArrow">
            <a:avLst>
              <a:gd name="adj1" fmla="val 40167"/>
              <a:gd name="adj2" fmla="val 74054"/>
            </a:avLst>
          </a:prstGeom>
          <a:solidFill>
            <a:schemeClr val="dk1">
              <a:lumMod val="0"/>
              <a:lumOff val="0"/>
            </a:schemeClr>
          </a:solidFill>
          <a:ln w="25400">
            <a:solidFill>
              <a:schemeClr val="dk1">
                <a:lumMod val="0"/>
                <a:lumOff val="0"/>
              </a:schemeClr>
            </a:solidFill>
            <a:miter lim="800000"/>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ja-JP" altLang="en-US"/>
          </a:p>
        </p:txBody>
      </p:sp>
      <p:sp>
        <p:nvSpPr>
          <p:cNvPr id="102" name="四角形: 対角を切り取る 101">
            <a:extLst>
              <a:ext uri="{FF2B5EF4-FFF2-40B4-BE49-F238E27FC236}">
                <a16:creationId xmlns:a16="http://schemas.microsoft.com/office/drawing/2014/main" id="{B1508849-976B-4BC7-82E6-30E4F0DC5B0A}"/>
              </a:ext>
            </a:extLst>
          </p:cNvPr>
          <p:cNvSpPr/>
          <p:nvPr/>
        </p:nvSpPr>
        <p:spPr>
          <a:xfrm>
            <a:off x="947039" y="32262"/>
            <a:ext cx="4933949" cy="491718"/>
          </a:xfrm>
          <a:prstGeom prst="snip2DiagRect">
            <a:avLst>
              <a:gd name="adj1" fmla="val 0"/>
              <a:gd name="adj2" fmla="val 39740"/>
            </a:avLst>
          </a:prstGeom>
          <a:gradFill flip="none" rotWithShape="1">
            <a:gsLst>
              <a:gs pos="0">
                <a:schemeClr val="accent3">
                  <a:lumMod val="5000"/>
                  <a:lumOff val="95000"/>
                </a:schemeClr>
              </a:gs>
              <a:gs pos="0">
                <a:schemeClr val="bg1"/>
              </a:gs>
              <a:gs pos="0">
                <a:schemeClr val="bg1"/>
              </a:gs>
              <a:gs pos="100000">
                <a:schemeClr val="bg1">
                  <a:lumMod val="65000"/>
                </a:schemeClr>
              </a:gs>
            </a:gsLst>
            <a:path path="circle">
              <a:fillToRect r="100000" b="100000"/>
            </a:path>
            <a:tileRect l="-100000" t="-10000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1C88DE79-2454-41DD-BFDE-BCBDE656AA6A}"/>
              </a:ext>
            </a:extLst>
          </p:cNvPr>
          <p:cNvSpPr txBox="1"/>
          <p:nvPr/>
        </p:nvSpPr>
        <p:spPr>
          <a:xfrm>
            <a:off x="1170966" y="220430"/>
            <a:ext cx="6733380" cy="303160"/>
          </a:xfrm>
          <a:prstGeom prst="rect">
            <a:avLst/>
          </a:prstGeom>
          <a:noFill/>
        </p:spPr>
        <p:txBody>
          <a:bodyPr wrap="square" rtlCol="0">
            <a:spAutoFit/>
          </a:bodyPr>
          <a:lstStyle/>
          <a:p>
            <a:pPr>
              <a:lnSpc>
                <a:spcPts val="2000"/>
              </a:lnSpc>
            </a:pPr>
            <a:r>
              <a:rPr lang="ja-JP" altLang="en-US" sz="8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8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申告書作成会場</a:t>
            </a:r>
            <a:r>
              <a:rPr lang="ja-JP" altLang="en-US" sz="8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以外でも</a:t>
            </a:r>
            <a:r>
              <a:rPr lang="ja-JP" altLang="ja-JP" sz="8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、次の日程で</a:t>
            </a:r>
            <a:r>
              <a:rPr lang="ja-JP" altLang="en-US" sz="8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無料で税理士に相談の上、確定申告書を作成・提出できます～</a:t>
            </a:r>
            <a:endParaRPr lang="en-US" altLang="ja-JP" sz="8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04" name="テキスト ボックス 103">
            <a:extLst>
              <a:ext uri="{FF2B5EF4-FFF2-40B4-BE49-F238E27FC236}">
                <a16:creationId xmlns:a16="http://schemas.microsoft.com/office/drawing/2014/main" id="{58980DE7-6E5C-411A-84B4-7F79BE97FA3D}"/>
              </a:ext>
            </a:extLst>
          </p:cNvPr>
          <p:cNvSpPr txBox="1"/>
          <p:nvPr/>
        </p:nvSpPr>
        <p:spPr>
          <a:xfrm>
            <a:off x="238467" y="0"/>
            <a:ext cx="6660670" cy="3192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b="1" kern="100" spc="100" dirty="0">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税理士による無料申告相談</a:t>
            </a:r>
          </a:p>
          <a:p>
            <a:pPr algn="dist"/>
            <a:endParaRPr lang="ja-JP" altLang="en-US" sz="9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5" name="四角形: 対角を切り取る 164">
            <a:extLst>
              <a:ext uri="{FF2B5EF4-FFF2-40B4-BE49-F238E27FC236}">
                <a16:creationId xmlns:a16="http://schemas.microsoft.com/office/drawing/2014/main" id="{C40124FB-A17B-4C9A-AE2D-E823F4F47768}"/>
              </a:ext>
            </a:extLst>
          </p:cNvPr>
          <p:cNvSpPr/>
          <p:nvPr/>
        </p:nvSpPr>
        <p:spPr>
          <a:xfrm>
            <a:off x="907515" y="5275925"/>
            <a:ext cx="5042967" cy="403953"/>
          </a:xfrm>
          <a:prstGeom prst="snip2DiagRect">
            <a:avLst>
              <a:gd name="adj1" fmla="val 0"/>
              <a:gd name="adj2" fmla="val 39740"/>
            </a:avLst>
          </a:prstGeom>
          <a:gradFill flip="none" rotWithShape="1">
            <a:gsLst>
              <a:gs pos="0">
                <a:schemeClr val="accent3">
                  <a:lumMod val="5000"/>
                  <a:lumOff val="95000"/>
                </a:schemeClr>
              </a:gs>
              <a:gs pos="0">
                <a:schemeClr val="bg1"/>
              </a:gs>
              <a:gs pos="0">
                <a:schemeClr val="bg1"/>
              </a:gs>
              <a:gs pos="100000">
                <a:schemeClr val="bg1">
                  <a:lumMod val="65000"/>
                </a:schemeClr>
              </a:gs>
            </a:gsLst>
            <a:path path="circle">
              <a:fillToRect r="100000" b="100000"/>
            </a:path>
            <a:tileRect l="-100000" t="-10000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6" name="表 165">
            <a:extLst>
              <a:ext uri="{FF2B5EF4-FFF2-40B4-BE49-F238E27FC236}">
                <a16:creationId xmlns:a16="http://schemas.microsoft.com/office/drawing/2014/main" id="{C28B2B90-A532-4DE5-B0D3-434E1314003E}"/>
              </a:ext>
            </a:extLst>
          </p:cNvPr>
          <p:cNvGraphicFramePr>
            <a:graphicFrameLocks noGrp="1"/>
          </p:cNvGraphicFramePr>
          <p:nvPr>
            <p:extLst>
              <p:ext uri="{D42A27DB-BD31-4B8C-83A1-F6EECF244321}">
                <p14:modId xmlns:p14="http://schemas.microsoft.com/office/powerpoint/2010/main" val="907633250"/>
              </p:ext>
            </p:extLst>
          </p:nvPr>
        </p:nvGraphicFramePr>
        <p:xfrm>
          <a:off x="74327" y="5712057"/>
          <a:ext cx="6733381" cy="4154872"/>
        </p:xfrm>
        <a:graphic>
          <a:graphicData uri="http://schemas.openxmlformats.org/drawingml/2006/table">
            <a:tbl>
              <a:tblPr/>
              <a:tblGrid>
                <a:gridCol w="2191877">
                  <a:extLst>
                    <a:ext uri="{9D8B030D-6E8A-4147-A177-3AD203B41FA5}">
                      <a16:colId xmlns:a16="http://schemas.microsoft.com/office/drawing/2014/main" val="3655254639"/>
                    </a:ext>
                  </a:extLst>
                </a:gridCol>
                <a:gridCol w="1339702">
                  <a:extLst>
                    <a:ext uri="{9D8B030D-6E8A-4147-A177-3AD203B41FA5}">
                      <a16:colId xmlns:a16="http://schemas.microsoft.com/office/drawing/2014/main" val="2831096946"/>
                    </a:ext>
                  </a:extLst>
                </a:gridCol>
                <a:gridCol w="562057">
                  <a:extLst>
                    <a:ext uri="{9D8B030D-6E8A-4147-A177-3AD203B41FA5}">
                      <a16:colId xmlns:a16="http://schemas.microsoft.com/office/drawing/2014/main" val="1325304154"/>
                    </a:ext>
                  </a:extLst>
                </a:gridCol>
                <a:gridCol w="554362">
                  <a:extLst>
                    <a:ext uri="{9D8B030D-6E8A-4147-A177-3AD203B41FA5}">
                      <a16:colId xmlns:a16="http://schemas.microsoft.com/office/drawing/2014/main" val="3930210074"/>
                    </a:ext>
                  </a:extLst>
                </a:gridCol>
                <a:gridCol w="2085383">
                  <a:extLst>
                    <a:ext uri="{9D8B030D-6E8A-4147-A177-3AD203B41FA5}">
                      <a16:colId xmlns:a16="http://schemas.microsoft.com/office/drawing/2014/main" val="310411687"/>
                    </a:ext>
                  </a:extLst>
                </a:gridCol>
              </a:tblGrid>
              <a:tr h="178932">
                <a:tc>
                  <a:txBody>
                    <a:bodyPr/>
                    <a:lstStyle/>
                    <a:p>
                      <a:pPr algn="ctr" fontAlgn="ctr">
                        <a:spcAft>
                          <a:spcPts val="0"/>
                        </a:spcAft>
                      </a:pPr>
                      <a:r>
                        <a:rPr lang="ja-JP" sz="800" kern="100" dirty="0">
                          <a:solidFill>
                            <a:schemeClr val="bg1"/>
                          </a:solidFill>
                          <a:effectLst/>
                          <a:latin typeface="+mj-ea"/>
                          <a:ea typeface="+mj-ea"/>
                          <a:cs typeface="Times New Roman" panose="02020603050405020304" pitchFamily="18" charset="0"/>
                        </a:rPr>
                        <a:t>開　設　期　間</a:t>
                      </a: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ctr">
                        <a:spcAft>
                          <a:spcPts val="0"/>
                        </a:spcAft>
                      </a:pPr>
                      <a:r>
                        <a:rPr lang="ja-JP" sz="800" kern="100" dirty="0">
                          <a:solidFill>
                            <a:schemeClr val="bg1"/>
                          </a:solidFill>
                          <a:effectLst/>
                          <a:latin typeface="+mj-ea"/>
                          <a:ea typeface="+mj-ea"/>
                          <a:cs typeface="Times New Roman" panose="02020603050405020304" pitchFamily="18" charset="0"/>
                        </a:rPr>
                        <a:t>会　場</a:t>
                      </a:r>
                    </a:p>
                  </a:txBody>
                  <a:tcPr marL="53662" marR="5366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ctr" fontAlgn="ctr">
                        <a:spcAft>
                          <a:spcPts val="0"/>
                        </a:spcAft>
                      </a:pPr>
                      <a:r>
                        <a:rPr lang="ja-JP" sz="800" kern="100" dirty="0">
                          <a:solidFill>
                            <a:schemeClr val="bg1"/>
                          </a:solidFill>
                          <a:effectLst/>
                          <a:latin typeface="+mj-ea"/>
                          <a:ea typeface="+mj-ea"/>
                          <a:cs typeface="Times New Roman" panose="02020603050405020304" pitchFamily="18" charset="0"/>
                        </a:rPr>
                        <a:t>所　在　地</a:t>
                      </a:r>
                    </a:p>
                  </a:txBody>
                  <a:tcPr marL="53662" marR="5366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ctr" fontAlgn="ctr">
                        <a:spcAft>
                          <a:spcPts val="0"/>
                        </a:spcAft>
                      </a:pPr>
                      <a:endParaRPr lang="ja-JP" sz="800" kern="100" dirty="0">
                        <a:solidFill>
                          <a:schemeClr val="bg1"/>
                        </a:solidFill>
                        <a:effectLst/>
                        <a:latin typeface="+mj-ea"/>
                        <a:ea typeface="+mj-ea"/>
                        <a:cs typeface="Times New Roman" panose="02020603050405020304" pitchFamily="18" charset="0"/>
                      </a:endParaRPr>
                    </a:p>
                  </a:txBody>
                  <a:tcPr marL="53662" marR="5366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ctr">
                        <a:spcAft>
                          <a:spcPts val="0"/>
                        </a:spcAft>
                        <a:tabLst>
                          <a:tab pos="317500" algn="l"/>
                        </a:tabLst>
                      </a:pPr>
                      <a:r>
                        <a:rPr lang="ja-JP" sz="800" kern="100" dirty="0">
                          <a:solidFill>
                            <a:schemeClr val="bg1"/>
                          </a:solidFill>
                          <a:effectLst/>
                          <a:latin typeface="+mj-ea"/>
                          <a:ea typeface="+mj-ea"/>
                          <a:cs typeface="Times New Roman" panose="02020603050405020304" pitchFamily="18" charset="0"/>
                        </a:rPr>
                        <a:t>時　間</a:t>
                      </a:r>
                    </a:p>
                  </a:txBody>
                  <a:tcPr marL="53662" marR="53662"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548726045"/>
                  </a:ext>
                </a:extLst>
              </a:tr>
              <a:tr h="534673">
                <a:tc>
                  <a:txBody>
                    <a:bodyPr/>
                    <a:lstStyle/>
                    <a:p>
                      <a:pPr marL="93980" marR="26670" indent="-93980" algn="just" fontAlgn="ctr">
                        <a:spcAft>
                          <a:spcPts val="0"/>
                        </a:spcAft>
                      </a:pPr>
                      <a:endParaRPr lang="ja-JP" sz="9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endParaRPr lang="ja-JP" sz="9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ja-JP" sz="9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ja-JP" sz="9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indent="-97790" algn="just" fontAlgn="ctr">
                        <a:lnSpc>
                          <a:spcPts val="1300"/>
                        </a:lnSpc>
                        <a:spcAft>
                          <a:spcPts val="0"/>
                        </a:spcAft>
                      </a:pPr>
                      <a:endParaRPr lang="ja-JP" sz="9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728453"/>
                  </a:ext>
                </a:extLst>
              </a:tr>
              <a:tr h="187200">
                <a:tc gridSpan="3">
                  <a:txBody>
                    <a:bodyPr/>
                    <a:lstStyle/>
                    <a:p>
                      <a:pPr marL="4445" indent="-97790" algn="ctr" fontAlgn="ctr">
                        <a:lnSpc>
                          <a:spcPct val="100000"/>
                        </a:lnSpc>
                        <a:spcAft>
                          <a:spcPts val="0"/>
                        </a:spcAft>
                      </a:pPr>
                      <a:r>
                        <a:rPr lang="ja-JP" sz="800" kern="100" dirty="0">
                          <a:solidFill>
                            <a:schemeClr val="bg1"/>
                          </a:solidFill>
                          <a:effectLst/>
                          <a:latin typeface="+mj-ea"/>
                          <a:ea typeface="+mj-ea"/>
                          <a:cs typeface="Times New Roman" panose="02020603050405020304" pitchFamily="18" charset="0"/>
                        </a:rPr>
                        <a:t>お　持　ち　い　た　だ　</a:t>
                      </a:r>
                      <a:r>
                        <a:rPr lang="ja-JP" altLang="en-US" sz="800" kern="100" dirty="0">
                          <a:solidFill>
                            <a:schemeClr val="bg1"/>
                          </a:solidFill>
                          <a:effectLst/>
                          <a:latin typeface="+mj-ea"/>
                          <a:ea typeface="+mj-ea"/>
                          <a:cs typeface="Times New Roman" panose="02020603050405020304" pitchFamily="18" charset="0"/>
                        </a:rPr>
                        <a:t>き　た　い</a:t>
                      </a:r>
                      <a:r>
                        <a:rPr lang="ja-JP" sz="800" kern="100" dirty="0">
                          <a:solidFill>
                            <a:schemeClr val="bg1"/>
                          </a:solidFill>
                          <a:effectLst/>
                          <a:latin typeface="+mj-ea"/>
                          <a:ea typeface="+mj-ea"/>
                          <a:cs typeface="Times New Roman" panose="02020603050405020304" pitchFamily="18" charset="0"/>
                        </a:rPr>
                        <a:t>　も　の</a:t>
                      </a:r>
                    </a:p>
                  </a:txBody>
                  <a:tcPr marL="53662" marR="53662"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pPr algn="ctr"/>
                      <a:endParaRPr kumimoji="1" lang="ja-JP" altLang="en-US" dirty="0"/>
                    </a:p>
                  </a:txBody>
                  <a:tcPr marL="53662" marR="53662"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ctr"/>
                      <a:r>
                        <a:rPr kumimoji="1" lang="ja-JP" altLang="en-US" sz="800" dirty="0">
                          <a:solidFill>
                            <a:schemeClr val="bg1"/>
                          </a:solidFill>
                        </a:rPr>
                        <a:t>案　内　図</a:t>
                      </a:r>
                    </a:p>
                  </a:txBody>
                  <a:tcPr marL="53662" marR="53662"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550130535"/>
                  </a:ext>
                </a:extLst>
              </a:tr>
              <a:tr h="1452492">
                <a:tc gridSpan="3">
                  <a:txBody>
                    <a:bodyPr/>
                    <a:lstStyle/>
                    <a:p>
                      <a:pPr indent="139700" algn="just" fontAlgn="ctr">
                        <a:lnSpc>
                          <a:spcPts val="1300"/>
                        </a:lnSpc>
                        <a:spcAft>
                          <a:spcPts val="0"/>
                        </a:spcAft>
                      </a:pPr>
                      <a:endParaRPr lang="ja-JP" sz="8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39700" algn="just" fontAlgn="ctr">
                        <a:lnSpc>
                          <a:spcPts val="1300"/>
                        </a:lnSpc>
                        <a:spcAft>
                          <a:spcPts val="0"/>
                        </a:spcAft>
                      </a:pPr>
                      <a:endParaRPr lang="ja-JP" sz="8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dirty="0"/>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909290"/>
                  </a:ext>
                </a:extLst>
              </a:tr>
              <a:tr h="187200">
                <a:tc gridSpan="5">
                  <a:txBody>
                    <a:bodyPr/>
                    <a:lstStyle/>
                    <a:p>
                      <a:pPr indent="139700" algn="ctr" fontAlgn="ctr">
                        <a:lnSpc>
                          <a:spcPts val="1300"/>
                        </a:lnSpc>
                        <a:spcAft>
                          <a:spcPts val="0"/>
                        </a:spcAft>
                      </a:pPr>
                      <a:r>
                        <a:rPr lang="ja-JP" altLang="en-US" sz="800" kern="100" dirty="0">
                          <a:solidFill>
                            <a:schemeClr val="bg1"/>
                          </a:solidFill>
                          <a:effectLst/>
                          <a:latin typeface="+mj-ea"/>
                          <a:ea typeface="+mj-ea"/>
                          <a:cs typeface="Times New Roman" panose="02020603050405020304" pitchFamily="18" charset="0"/>
                        </a:rPr>
                        <a:t>事　前　準　備</a:t>
                      </a:r>
                      <a:endParaRPr lang="ja-JP" sz="800" kern="100" dirty="0">
                        <a:solidFill>
                          <a:schemeClr val="bg1"/>
                        </a:solidFill>
                        <a:effectLst/>
                        <a:latin typeface="+mj-ea"/>
                        <a:ea typeface="+mj-ea"/>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dirty="0"/>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139700" algn="just" fontAlgn="ctr">
                        <a:lnSpc>
                          <a:spcPts val="1300"/>
                        </a:lnSpc>
                        <a:spcAft>
                          <a:spcPts val="0"/>
                        </a:spcAft>
                      </a:pPr>
                      <a:endParaRPr lang="ja-JP" sz="8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dirty="0"/>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744957"/>
                  </a:ext>
                </a:extLst>
              </a:tr>
              <a:tr h="375079">
                <a:tc gridSpan="5">
                  <a:txBody>
                    <a:bodyPr/>
                    <a:lstStyle/>
                    <a:p>
                      <a:pPr indent="139700" algn="just" fontAlgn="ctr">
                        <a:lnSpc>
                          <a:spcPts val="1300"/>
                        </a:lnSpc>
                        <a:spcAft>
                          <a:spcPts val="0"/>
                        </a:spcAft>
                      </a:pPr>
                      <a:endParaRPr lang="ja-JP" sz="8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139700" algn="just" fontAlgn="ctr">
                        <a:lnSpc>
                          <a:spcPts val="1300"/>
                        </a:lnSpc>
                        <a:spcAft>
                          <a:spcPts val="0"/>
                        </a:spcAft>
                      </a:pPr>
                      <a:endParaRPr lang="ja-JP" sz="8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66487336"/>
                  </a:ext>
                </a:extLst>
              </a:tr>
              <a:tr h="187200">
                <a:tc gridSpan="5">
                  <a:txBody>
                    <a:bodyPr/>
                    <a:lstStyle/>
                    <a:p>
                      <a:pPr indent="139700" algn="ctr" fontAlgn="ctr">
                        <a:lnSpc>
                          <a:spcPts val="1300"/>
                        </a:lnSpc>
                        <a:spcAft>
                          <a:spcPts val="0"/>
                        </a:spcAft>
                      </a:pPr>
                      <a:r>
                        <a:rPr lang="ja-JP" altLang="en-US" sz="800" kern="100" dirty="0">
                          <a:solidFill>
                            <a:schemeClr val="bg1"/>
                          </a:solidFill>
                          <a:effectLst/>
                          <a:latin typeface="+mj-ea"/>
                          <a:ea typeface="+mj-ea"/>
                          <a:cs typeface="Times New Roman" panose="02020603050405020304" pitchFamily="18" charset="0"/>
                        </a:rPr>
                        <a:t>入　場　整　理　券</a:t>
                      </a:r>
                      <a:endParaRPr lang="ja-JP" sz="800" kern="100" dirty="0">
                        <a:solidFill>
                          <a:schemeClr val="bg1"/>
                        </a:solidFill>
                        <a:effectLst/>
                        <a:latin typeface="+mj-ea"/>
                        <a:ea typeface="+mj-ea"/>
                        <a:cs typeface="Times New Roman" panose="02020603050405020304" pitchFamily="18"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dirty="0"/>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33948270"/>
                  </a:ext>
                </a:extLst>
              </a:tr>
              <a:tr h="1052096">
                <a:tc gridSpan="5">
                  <a:txBody>
                    <a:bodyPr/>
                    <a:lstStyle/>
                    <a:p>
                      <a:pPr indent="139700" algn="just" fontAlgn="ctr">
                        <a:lnSpc>
                          <a:spcPts val="1300"/>
                        </a:lnSpc>
                        <a:spcAft>
                          <a:spcPts val="0"/>
                        </a:spcAft>
                      </a:pPr>
                      <a:endParaRPr lang="ja-JP" sz="900" kern="100" dirty="0">
                        <a:effectLst/>
                        <a:latin typeface="+mj-ea"/>
                        <a:ea typeface="+mj-ea"/>
                        <a:cs typeface="Times New Roman" panose="02020603050405020304" pitchFamily="18" charset="0"/>
                      </a:endParaRPr>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marL="53662" marR="536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722522"/>
                  </a:ext>
                </a:extLst>
              </a:tr>
            </a:tbl>
          </a:graphicData>
        </a:graphic>
      </p:graphicFrame>
      <p:sp>
        <p:nvSpPr>
          <p:cNvPr id="167" name="テキスト ボックス 166">
            <a:extLst>
              <a:ext uri="{FF2B5EF4-FFF2-40B4-BE49-F238E27FC236}">
                <a16:creationId xmlns:a16="http://schemas.microsoft.com/office/drawing/2014/main" id="{5EA7516D-0A4B-4C82-878E-6E501BF1B3EE}"/>
              </a:ext>
            </a:extLst>
          </p:cNvPr>
          <p:cNvSpPr txBox="1"/>
          <p:nvPr/>
        </p:nvSpPr>
        <p:spPr>
          <a:xfrm>
            <a:off x="65720" y="5256371"/>
            <a:ext cx="6660671" cy="5538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500"/>
              </a:lnSpc>
            </a:pPr>
            <a:r>
              <a:rPr lang="ja-JP" altLang="en-US" sz="1400" b="1" kern="100" spc="100" dirty="0">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申告書作成会場の開設について</a:t>
            </a:r>
            <a:endParaRPr lang="en-US" altLang="ja-JP" sz="1400" b="1" kern="100" spc="100" dirty="0">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500"/>
              </a:lnSpc>
            </a:pPr>
            <a:r>
              <a:rPr lang="ja-JP" altLang="en-US" sz="700" b="1" kern="100" spc="100" dirty="0">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～原則、ご自身のスマートフォンで申告書を作成していただきます～</a:t>
            </a:r>
            <a:endPar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8" name="四角形: 角を丸くする 167">
            <a:extLst>
              <a:ext uri="{FF2B5EF4-FFF2-40B4-BE49-F238E27FC236}">
                <a16:creationId xmlns:a16="http://schemas.microsoft.com/office/drawing/2014/main" id="{01D5BA7F-D67F-4880-B171-012F914C2559}"/>
              </a:ext>
            </a:extLst>
          </p:cNvPr>
          <p:cNvSpPr/>
          <p:nvPr/>
        </p:nvSpPr>
        <p:spPr>
          <a:xfrm>
            <a:off x="114804" y="7512387"/>
            <a:ext cx="2000642" cy="22840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9" name="テキスト ボックス 168">
            <a:extLst>
              <a:ext uri="{FF2B5EF4-FFF2-40B4-BE49-F238E27FC236}">
                <a16:creationId xmlns:a16="http://schemas.microsoft.com/office/drawing/2014/main" id="{86C7F16B-CC60-4E35-AEC3-3F2F235D0B2B}"/>
              </a:ext>
            </a:extLst>
          </p:cNvPr>
          <p:cNvSpPr txBox="1"/>
          <p:nvPr/>
        </p:nvSpPr>
        <p:spPr>
          <a:xfrm>
            <a:off x="75622" y="7517651"/>
            <a:ext cx="2253501" cy="246852"/>
          </a:xfrm>
          <a:prstGeom prst="rect">
            <a:avLst/>
          </a:prstGeom>
          <a:noFill/>
        </p:spPr>
        <p:txBody>
          <a:bodyPr wrap="square" rtlCol="0">
            <a:spAutoFit/>
          </a:bodyPr>
          <a:lstStyle/>
          <a:p>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③</a:t>
            </a:r>
            <a:r>
              <a:rPr kumimoji="1" lang="ja-JP" altLang="en-US" sz="900" b="1" dirty="0">
                <a:solidFill>
                  <a:sysClr val="windowText" lastClr="000000"/>
                </a:solidFill>
                <a:latin typeface="BIZ UDPゴシック" panose="020B0400000000000000" pitchFamily="50" charset="-128"/>
                <a:ea typeface="BIZ UDPゴシック" panose="020B0400000000000000" pitchFamily="50" charset="-128"/>
              </a:rPr>
              <a:t>　</a:t>
            </a:r>
            <a:r>
              <a:rPr kumimoji="1" lang="ja-JP" altLang="ja-JP" sz="900" b="1" dirty="0">
                <a:solidFill>
                  <a:sysClr val="windowText" lastClr="000000"/>
                </a:solidFill>
                <a:latin typeface="BIZ UDPゴシック" panose="020B0400000000000000" pitchFamily="50" charset="-128"/>
                <a:ea typeface="BIZ UDPゴシック" panose="020B0400000000000000" pitchFamily="50" charset="-128"/>
              </a:rPr>
              <a:t>スマートフォン</a:t>
            </a:r>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または</a:t>
            </a:r>
            <a:r>
              <a:rPr kumimoji="1" lang="ja-JP" altLang="en-US" sz="900" b="1" dirty="0">
                <a:solidFill>
                  <a:sysClr val="windowText" lastClr="000000"/>
                </a:solidFill>
                <a:latin typeface="BIZ UDPゴシック" panose="020B0400000000000000" pitchFamily="50" charset="-128"/>
                <a:ea typeface="BIZ UDPゴシック" panose="020B0400000000000000" pitchFamily="50" charset="-128"/>
              </a:rPr>
              <a:t>タブレット</a:t>
            </a:r>
            <a:endParaRPr kumimoji="1" lang="en-US" altLang="ja-JP" sz="900" b="1"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70" name="四角形: 角を丸くする 169">
            <a:extLst>
              <a:ext uri="{FF2B5EF4-FFF2-40B4-BE49-F238E27FC236}">
                <a16:creationId xmlns:a16="http://schemas.microsoft.com/office/drawing/2014/main" id="{481A5A1A-9E27-4B73-9873-9D593418C8D4}"/>
              </a:ext>
            </a:extLst>
          </p:cNvPr>
          <p:cNvSpPr/>
          <p:nvPr/>
        </p:nvSpPr>
        <p:spPr>
          <a:xfrm>
            <a:off x="117952" y="7775681"/>
            <a:ext cx="2378582" cy="24685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テキスト ボックス 170">
            <a:extLst>
              <a:ext uri="{FF2B5EF4-FFF2-40B4-BE49-F238E27FC236}">
                <a16:creationId xmlns:a16="http://schemas.microsoft.com/office/drawing/2014/main" id="{88730487-B088-4E75-B8BC-282A4C2552D4}"/>
              </a:ext>
            </a:extLst>
          </p:cNvPr>
          <p:cNvSpPr txBox="1"/>
          <p:nvPr/>
        </p:nvSpPr>
        <p:spPr>
          <a:xfrm>
            <a:off x="79408" y="7789022"/>
            <a:ext cx="3097027" cy="215444"/>
          </a:xfrm>
          <a:prstGeom prst="rect">
            <a:avLst/>
          </a:prstGeom>
          <a:noFill/>
        </p:spPr>
        <p:txBody>
          <a:bodyPr wrap="square" rtlCol="0">
            <a:spAutoFit/>
          </a:bodyPr>
          <a:lstStyle/>
          <a:p>
            <a:r>
              <a:rPr kumimoji="1" lang="ja-JP" altLang="en-US" sz="800" dirty="0">
                <a:solidFill>
                  <a:sysClr val="windowText" lastClr="000000"/>
                </a:solidFill>
                <a:latin typeface="BIZ UDPゴシック" panose="020B0400000000000000" pitchFamily="50" charset="-128"/>
                <a:ea typeface="BIZ UDPゴシック" panose="020B0400000000000000" pitchFamily="50" charset="-128"/>
              </a:rPr>
              <a:t>④　源泉徴収票などの</a:t>
            </a:r>
            <a:r>
              <a:rPr kumimoji="1" lang="ja-JP" altLang="en-US" sz="800" b="1" dirty="0">
                <a:solidFill>
                  <a:sysClr val="windowText" lastClr="000000"/>
                </a:solidFill>
                <a:latin typeface="BIZ UDPゴシック" panose="020B0400000000000000" pitchFamily="50" charset="-128"/>
                <a:ea typeface="BIZ UDPゴシック" panose="020B0400000000000000" pitchFamily="50" charset="-128"/>
              </a:rPr>
              <a:t>申告書作成に必要な書類</a:t>
            </a:r>
          </a:p>
        </p:txBody>
      </p:sp>
      <p:sp>
        <p:nvSpPr>
          <p:cNvPr id="172" name="テキスト ボックス 171">
            <a:extLst>
              <a:ext uri="{FF2B5EF4-FFF2-40B4-BE49-F238E27FC236}">
                <a16:creationId xmlns:a16="http://schemas.microsoft.com/office/drawing/2014/main" id="{950D6316-0689-4AD9-8D44-D7E47E0D8BBF}"/>
              </a:ext>
            </a:extLst>
          </p:cNvPr>
          <p:cNvSpPr txBox="1"/>
          <p:nvPr/>
        </p:nvSpPr>
        <p:spPr>
          <a:xfrm>
            <a:off x="160400" y="5965776"/>
            <a:ext cx="2015104" cy="389979"/>
          </a:xfrm>
          <a:prstGeom prst="rect">
            <a:avLst/>
          </a:prstGeom>
          <a:noFill/>
        </p:spPr>
        <p:txBody>
          <a:bodyPr wrap="square" rtlCol="0">
            <a:spAutoFit/>
          </a:bodyPr>
          <a:lstStyle/>
          <a:p>
            <a:pPr algn="just" fontAlgn="ctr">
              <a:spcAft>
                <a:spcPts val="0"/>
              </a:spcAft>
            </a:pPr>
            <a:r>
              <a:rPr lang="ja-JP" altLang="ja-JP" sz="800" kern="100" dirty="0">
                <a:latin typeface="+mj-ea"/>
                <a:cs typeface="Times New Roman" panose="02020603050405020304" pitchFamily="18" charset="0"/>
              </a:rPr>
              <a:t>令和</a:t>
            </a:r>
            <a:r>
              <a:rPr lang="ja-JP" altLang="en-US" sz="800" kern="100" dirty="0">
                <a:latin typeface="+mj-ea"/>
                <a:cs typeface="Times New Roman" panose="02020603050405020304" pitchFamily="18" charset="0"/>
              </a:rPr>
              <a:t>７</a:t>
            </a:r>
            <a:r>
              <a:rPr lang="ja-JP" altLang="ja-JP" sz="800" kern="100" dirty="0">
                <a:latin typeface="+mj-ea"/>
                <a:cs typeface="Times New Roman" panose="02020603050405020304" pitchFamily="18" charset="0"/>
              </a:rPr>
              <a:t>年２月</a:t>
            </a:r>
            <a:r>
              <a:rPr lang="en-US" altLang="ja-JP" sz="800" kern="100" dirty="0">
                <a:latin typeface="+mj-ea"/>
                <a:cs typeface="Times New Roman" panose="02020603050405020304" pitchFamily="18" charset="0"/>
              </a:rPr>
              <a:t>17</a:t>
            </a:r>
            <a:r>
              <a:rPr lang="ja-JP" altLang="ja-JP" sz="800" kern="100" dirty="0">
                <a:latin typeface="+mj-ea"/>
                <a:cs typeface="Times New Roman" panose="02020603050405020304" pitchFamily="18" charset="0"/>
              </a:rPr>
              <a:t>日（</a:t>
            </a:r>
            <a:r>
              <a:rPr lang="ja-JP" altLang="en-US" sz="800" kern="100" dirty="0">
                <a:latin typeface="+mj-ea"/>
                <a:cs typeface="Times New Roman" panose="02020603050405020304" pitchFamily="18" charset="0"/>
              </a:rPr>
              <a:t>月</a:t>
            </a:r>
            <a:r>
              <a:rPr lang="ja-JP" altLang="ja-JP" sz="800" kern="100" dirty="0">
                <a:latin typeface="+mj-ea"/>
                <a:cs typeface="Times New Roman" panose="02020603050405020304" pitchFamily="18" charset="0"/>
              </a:rPr>
              <a:t>）</a:t>
            </a:r>
            <a:r>
              <a:rPr lang="en-US" altLang="ja-JP" sz="800" kern="100" dirty="0">
                <a:latin typeface="+mj-ea"/>
                <a:cs typeface="Times New Roman" panose="02020603050405020304" pitchFamily="18" charset="0"/>
              </a:rPr>
              <a:t> </a:t>
            </a:r>
            <a:r>
              <a:rPr lang="ja-JP" altLang="ja-JP" sz="800" kern="100" dirty="0">
                <a:latin typeface="+mj-ea"/>
                <a:cs typeface="Times New Roman" panose="02020603050405020304" pitchFamily="18" charset="0"/>
              </a:rPr>
              <a:t>～</a:t>
            </a:r>
            <a:r>
              <a:rPr lang="en-US" altLang="ja-JP" sz="800" kern="100" dirty="0">
                <a:latin typeface="+mj-ea"/>
                <a:cs typeface="Times New Roman" panose="02020603050405020304" pitchFamily="18" charset="0"/>
              </a:rPr>
              <a:t> </a:t>
            </a:r>
            <a:r>
              <a:rPr lang="ja-JP" altLang="ja-JP" sz="800" kern="100" dirty="0">
                <a:latin typeface="+mj-ea"/>
                <a:cs typeface="Times New Roman" panose="02020603050405020304" pitchFamily="18" charset="0"/>
              </a:rPr>
              <a:t>３月</a:t>
            </a:r>
            <a:r>
              <a:rPr lang="en-US" altLang="ja-JP" sz="800" kern="100" dirty="0">
                <a:latin typeface="+mj-ea"/>
                <a:cs typeface="Times New Roman" panose="02020603050405020304" pitchFamily="18" charset="0"/>
              </a:rPr>
              <a:t>1</a:t>
            </a:r>
            <a:r>
              <a:rPr lang="ja-JP" altLang="en-US" sz="800" kern="100" dirty="0">
                <a:latin typeface="+mj-ea"/>
                <a:cs typeface="Times New Roman" panose="02020603050405020304" pitchFamily="18" charset="0"/>
              </a:rPr>
              <a:t>７</a:t>
            </a:r>
            <a:r>
              <a:rPr lang="ja-JP" altLang="ja-JP" sz="800" kern="100" dirty="0">
                <a:latin typeface="+mj-ea"/>
                <a:cs typeface="Times New Roman" panose="02020603050405020304" pitchFamily="18" charset="0"/>
              </a:rPr>
              <a:t>日（</a:t>
            </a:r>
            <a:r>
              <a:rPr lang="ja-JP" altLang="en-US" sz="800" kern="100" dirty="0">
                <a:latin typeface="+mj-ea"/>
                <a:cs typeface="Times New Roman" panose="02020603050405020304" pitchFamily="18" charset="0"/>
              </a:rPr>
              <a:t>月</a:t>
            </a:r>
            <a:r>
              <a:rPr lang="ja-JP" altLang="ja-JP" sz="800" kern="100" dirty="0">
                <a:latin typeface="+mj-ea"/>
                <a:cs typeface="Times New Roman" panose="02020603050405020304" pitchFamily="18" charset="0"/>
              </a:rPr>
              <a:t>）</a:t>
            </a:r>
          </a:p>
          <a:p>
            <a:pPr algn="ctr">
              <a:lnSpc>
                <a:spcPct val="200000"/>
              </a:lnSpc>
            </a:pPr>
            <a:r>
              <a:rPr lang="ja-JP"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rPr>
              <a:t>（土、日及び祝日を除きます。）</a:t>
            </a:r>
            <a:endParaRPr lang="ja-JP" altLang="ja-JP" sz="700" kern="100" spc="25"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73" name="テキスト ボックス 172">
            <a:extLst>
              <a:ext uri="{FF2B5EF4-FFF2-40B4-BE49-F238E27FC236}">
                <a16:creationId xmlns:a16="http://schemas.microsoft.com/office/drawing/2014/main" id="{5FD3190A-1162-4E04-8412-7A1E8A1FE62F}"/>
              </a:ext>
            </a:extLst>
          </p:cNvPr>
          <p:cNvSpPr txBox="1"/>
          <p:nvPr/>
        </p:nvSpPr>
        <p:spPr>
          <a:xfrm>
            <a:off x="2559699" y="5999329"/>
            <a:ext cx="697627" cy="461665"/>
          </a:xfrm>
          <a:prstGeom prst="rect">
            <a:avLst/>
          </a:prstGeom>
          <a:noFill/>
        </p:spPr>
        <p:txBody>
          <a:bodyPr wrap="none" rtlCol="0">
            <a:spAutoFit/>
          </a:bodyPr>
          <a:lstStyle/>
          <a:p>
            <a:r>
              <a:rPr lang="ja-JP" altLang="en-US" sz="800" kern="100" dirty="0">
                <a:latin typeface="+mj-ea"/>
                <a:cs typeface="Times New Roman" panose="02020603050405020304" pitchFamily="18" charset="0"/>
              </a:rPr>
              <a:t>大月</a:t>
            </a:r>
            <a:r>
              <a:rPr lang="ja-JP" altLang="ja-JP" sz="800" kern="100" dirty="0">
                <a:latin typeface="+mj-ea"/>
                <a:cs typeface="Times New Roman" panose="02020603050405020304" pitchFamily="18" charset="0"/>
              </a:rPr>
              <a:t>税務署</a:t>
            </a:r>
            <a:endParaRPr lang="en-US" altLang="ja-JP" sz="800" kern="100" dirty="0">
              <a:latin typeface="+mj-ea"/>
              <a:cs typeface="Times New Roman" panose="02020603050405020304" pitchFamily="18" charset="0"/>
            </a:endParaRPr>
          </a:p>
          <a:p>
            <a:r>
              <a:rPr lang="ja-JP" altLang="en-US" sz="800" kern="100" dirty="0">
                <a:latin typeface="+mj-ea"/>
                <a:cs typeface="Times New Roman" panose="02020603050405020304" pitchFamily="18" charset="0"/>
              </a:rPr>
              <a:t>　　３階</a:t>
            </a:r>
            <a:endParaRPr lang="en-US" altLang="ja-JP" sz="800" kern="100" dirty="0">
              <a:latin typeface="+mj-ea"/>
              <a:cs typeface="Times New Roman" panose="02020603050405020304" pitchFamily="18" charset="0"/>
            </a:endParaRPr>
          </a:p>
          <a:p>
            <a:endParaRPr lang="ja-JP" altLang="ja-JP" sz="800" kern="100" dirty="0">
              <a:latin typeface="+mj-ea"/>
              <a:cs typeface="Times New Roman" panose="02020603050405020304" pitchFamily="18" charset="0"/>
            </a:endParaRPr>
          </a:p>
        </p:txBody>
      </p:sp>
      <p:sp>
        <p:nvSpPr>
          <p:cNvPr id="174" name="テキスト ボックス 173">
            <a:extLst>
              <a:ext uri="{FF2B5EF4-FFF2-40B4-BE49-F238E27FC236}">
                <a16:creationId xmlns:a16="http://schemas.microsoft.com/office/drawing/2014/main" id="{C9DCFCD0-9266-4D81-9C21-F56F5AA0F03A}"/>
              </a:ext>
            </a:extLst>
          </p:cNvPr>
          <p:cNvSpPr txBox="1"/>
          <p:nvPr/>
        </p:nvSpPr>
        <p:spPr>
          <a:xfrm>
            <a:off x="3659911" y="5923998"/>
            <a:ext cx="1005403" cy="461665"/>
          </a:xfrm>
          <a:prstGeom prst="rect">
            <a:avLst/>
          </a:prstGeom>
          <a:noFill/>
        </p:spPr>
        <p:txBody>
          <a:bodyPr wrap="none" rtlCol="0">
            <a:spAutoFit/>
          </a:bodyPr>
          <a:lstStyle/>
          <a:p>
            <a:r>
              <a:rPr lang="ja-JP" altLang="ja-JP" sz="800" dirty="0"/>
              <a:t>大月市御太刀</a:t>
            </a:r>
          </a:p>
          <a:p>
            <a:r>
              <a:rPr lang="ja-JP" altLang="ja-JP" sz="800" dirty="0"/>
              <a:t>２－８－１０</a:t>
            </a:r>
          </a:p>
          <a:p>
            <a:r>
              <a:rPr lang="ja-JP" altLang="ja-JP" sz="800" dirty="0"/>
              <a:t>大月地方合同庁舎</a:t>
            </a:r>
            <a:endParaRPr lang="ja-JP" altLang="ja-JP" sz="800" kern="100" dirty="0">
              <a:latin typeface="+mj-ea"/>
              <a:cs typeface="Times New Roman" panose="02020603050405020304" pitchFamily="18" charset="0"/>
            </a:endParaRPr>
          </a:p>
        </p:txBody>
      </p:sp>
      <p:sp>
        <p:nvSpPr>
          <p:cNvPr id="175" name="テキスト ボックス 174">
            <a:extLst>
              <a:ext uri="{FF2B5EF4-FFF2-40B4-BE49-F238E27FC236}">
                <a16:creationId xmlns:a16="http://schemas.microsoft.com/office/drawing/2014/main" id="{321E54D7-9CE5-45AC-AC1C-B3F8F66A4424}"/>
              </a:ext>
            </a:extLst>
          </p:cNvPr>
          <p:cNvSpPr txBox="1"/>
          <p:nvPr/>
        </p:nvSpPr>
        <p:spPr>
          <a:xfrm>
            <a:off x="4668201" y="5925870"/>
            <a:ext cx="2124299" cy="425758"/>
          </a:xfrm>
          <a:prstGeom prst="rect">
            <a:avLst/>
          </a:prstGeom>
          <a:noFill/>
        </p:spPr>
        <p:txBody>
          <a:bodyPr wrap="none" rtlCol="0">
            <a:spAutoFit/>
          </a:bodyPr>
          <a:lstStyle/>
          <a:p>
            <a:pPr marL="4445" indent="-97790" algn="just" fontAlgn="ctr">
              <a:lnSpc>
                <a:spcPts val="1300"/>
              </a:lnSpc>
              <a:spcAft>
                <a:spcPts val="0"/>
              </a:spcAft>
            </a:pPr>
            <a:r>
              <a:rPr lang="ja-JP" altLang="ja-JP" sz="800" kern="100" dirty="0">
                <a:latin typeface="+mn-ea"/>
                <a:cs typeface="Times New Roman" panose="02020603050405020304" pitchFamily="18" charset="0"/>
              </a:rPr>
              <a:t>【受付】</a:t>
            </a:r>
            <a:r>
              <a:rPr lang="ja-JP" altLang="en-US" sz="800" kern="100" dirty="0">
                <a:latin typeface="+mn-ea"/>
                <a:cs typeface="Times New Roman" panose="02020603050405020304" pitchFamily="18" charset="0"/>
              </a:rPr>
              <a:t>　</a:t>
            </a:r>
            <a:r>
              <a:rPr lang="ja-JP" altLang="en-US" sz="800" kern="0" dirty="0">
                <a:latin typeface="+mn-ea"/>
                <a:cs typeface="Times New Roman" panose="02020603050405020304" pitchFamily="18" charset="0"/>
              </a:rPr>
              <a:t>　</a:t>
            </a:r>
            <a:r>
              <a:rPr lang="ja-JP" altLang="ja-JP" sz="800" kern="0" dirty="0">
                <a:latin typeface="+mn-ea"/>
                <a:cs typeface="Times New Roman" panose="02020603050405020304" pitchFamily="18" charset="0"/>
              </a:rPr>
              <a:t>午前８時</a:t>
            </a:r>
            <a:r>
              <a:rPr lang="en-US" altLang="ja-JP" sz="800" kern="0" dirty="0">
                <a:latin typeface="+mn-ea"/>
                <a:cs typeface="Times New Roman" panose="02020603050405020304" pitchFamily="18" charset="0"/>
              </a:rPr>
              <a:t>30</a:t>
            </a:r>
            <a:r>
              <a:rPr lang="ja-JP" altLang="ja-JP" sz="800" kern="0" dirty="0">
                <a:latin typeface="+mn-ea"/>
                <a:cs typeface="Times New Roman" panose="02020603050405020304" pitchFamily="18" charset="0"/>
              </a:rPr>
              <a:t>分から</a:t>
            </a:r>
            <a:r>
              <a:rPr lang="ja-JP" altLang="ja-JP" sz="800" u="sng" kern="0" dirty="0">
                <a:latin typeface="+mn-ea"/>
                <a:cs typeface="Times New Roman" panose="02020603050405020304" pitchFamily="18" charset="0"/>
              </a:rPr>
              <a:t>午後４時まで</a:t>
            </a:r>
            <a:endParaRPr lang="ja-JP" altLang="ja-JP" sz="800" kern="100" dirty="0">
              <a:latin typeface="+mn-ea"/>
              <a:cs typeface="Times New Roman" panose="02020603050405020304" pitchFamily="18" charset="0"/>
            </a:endParaRPr>
          </a:p>
          <a:p>
            <a:pPr indent="-88265" algn="just" fontAlgn="ctr">
              <a:lnSpc>
                <a:spcPts val="1300"/>
              </a:lnSpc>
              <a:spcAft>
                <a:spcPts val="0"/>
              </a:spcAft>
            </a:pPr>
            <a:r>
              <a:rPr lang="ja-JP" altLang="ja-JP" sz="800" kern="100" dirty="0">
                <a:latin typeface="+mn-ea"/>
                <a:cs typeface="Times New Roman" panose="02020603050405020304" pitchFamily="18" charset="0"/>
              </a:rPr>
              <a:t>【相談】</a:t>
            </a:r>
            <a:r>
              <a:rPr lang="ja-JP" altLang="en-US" sz="800" kern="100" dirty="0">
                <a:latin typeface="+mn-ea"/>
                <a:cs typeface="Times New Roman" panose="02020603050405020304" pitchFamily="18" charset="0"/>
              </a:rPr>
              <a:t>　</a:t>
            </a:r>
            <a:r>
              <a:rPr lang="ja-JP" altLang="en-US" sz="800" kern="0" dirty="0">
                <a:latin typeface="+mn-ea"/>
                <a:cs typeface="Times New Roman" panose="02020603050405020304" pitchFamily="18" charset="0"/>
              </a:rPr>
              <a:t>　</a:t>
            </a:r>
            <a:r>
              <a:rPr lang="ja-JP" altLang="ja-JP" sz="800" kern="0" dirty="0">
                <a:latin typeface="+mn-ea"/>
                <a:cs typeface="Times New Roman" panose="02020603050405020304" pitchFamily="18" charset="0"/>
              </a:rPr>
              <a:t>午前９時から午後５時まで</a:t>
            </a:r>
            <a:endParaRPr lang="ja-JP" altLang="ja-JP" sz="800" kern="100" dirty="0">
              <a:latin typeface="+mn-ea"/>
              <a:cs typeface="Times New Roman" panose="02020603050405020304" pitchFamily="18" charset="0"/>
            </a:endParaRPr>
          </a:p>
        </p:txBody>
      </p:sp>
      <p:sp>
        <p:nvSpPr>
          <p:cNvPr id="177" name="テキスト ボックス 176">
            <a:extLst>
              <a:ext uri="{FF2B5EF4-FFF2-40B4-BE49-F238E27FC236}">
                <a16:creationId xmlns:a16="http://schemas.microsoft.com/office/drawing/2014/main" id="{C4A9BD71-4FE4-4C0A-ADD8-7D10944764A3}"/>
              </a:ext>
            </a:extLst>
          </p:cNvPr>
          <p:cNvSpPr txBox="1"/>
          <p:nvPr/>
        </p:nvSpPr>
        <p:spPr>
          <a:xfrm>
            <a:off x="114804" y="8233556"/>
            <a:ext cx="6573016" cy="384721"/>
          </a:xfrm>
          <a:prstGeom prst="rect">
            <a:avLst/>
          </a:prstGeom>
          <a:noFill/>
          <a:ln w="12700">
            <a:noFill/>
          </a:ln>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　 </a:t>
            </a:r>
            <a:r>
              <a:rPr kumimoji="1" lang="ja-JP" altLang="en-US" sz="1000" b="1" u="sng" dirty="0">
                <a:latin typeface="BIZ UDPゴシック" panose="020B0400000000000000" pitchFamily="50" charset="-128"/>
                <a:ea typeface="BIZ UDPゴシック" panose="020B0400000000000000" pitchFamily="50" charset="-128"/>
              </a:rPr>
              <a:t>来場前</a:t>
            </a:r>
            <a:r>
              <a:rPr kumimoji="1" lang="ja-JP" altLang="en-US" sz="900" dirty="0">
                <a:latin typeface="BIZ UDPゴシック" panose="020B0400000000000000" pitchFamily="50" charset="-128"/>
                <a:ea typeface="BIZ UDPゴシック" panose="020B0400000000000000" pitchFamily="50" charset="-128"/>
              </a:rPr>
              <a:t>に、マイナンバーカードを利用した、</a:t>
            </a:r>
            <a:r>
              <a:rPr kumimoji="1" lang="ja-JP" altLang="en-US" sz="1000" b="1" u="sng" dirty="0">
                <a:latin typeface="BIZ UDPゴシック" panose="020B0400000000000000" pitchFamily="50" charset="-128"/>
                <a:ea typeface="BIZ UDPゴシック" panose="020B0400000000000000" pitchFamily="50" charset="-128"/>
              </a:rPr>
              <a:t>マイナポータル連携</a:t>
            </a:r>
            <a:r>
              <a:rPr kumimoji="1" lang="ja-JP" altLang="en-US" sz="900" dirty="0">
                <a:latin typeface="BIZ UDPゴシック" panose="020B0400000000000000" pitchFamily="50" charset="-128"/>
                <a:ea typeface="BIZ UDPゴシック" panose="020B0400000000000000" pitchFamily="50" charset="-128"/>
              </a:rPr>
              <a:t>の事前準備をお願いしております。</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詳しくは、表面をご覧ください。</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78" name="楕円 177">
            <a:extLst>
              <a:ext uri="{FF2B5EF4-FFF2-40B4-BE49-F238E27FC236}">
                <a16:creationId xmlns:a16="http://schemas.microsoft.com/office/drawing/2014/main" id="{D44B7226-BC17-4650-A725-AE98600DFAC8}"/>
              </a:ext>
            </a:extLst>
          </p:cNvPr>
          <p:cNvSpPr/>
          <p:nvPr/>
        </p:nvSpPr>
        <p:spPr>
          <a:xfrm>
            <a:off x="114804" y="8310490"/>
            <a:ext cx="133377" cy="1203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a:t>
            </a:r>
          </a:p>
        </p:txBody>
      </p:sp>
      <p:sp>
        <p:nvSpPr>
          <p:cNvPr id="179" name="四角形: 角を丸くする 178">
            <a:extLst>
              <a:ext uri="{FF2B5EF4-FFF2-40B4-BE49-F238E27FC236}">
                <a16:creationId xmlns:a16="http://schemas.microsoft.com/office/drawing/2014/main" id="{ED1D48C4-AF3E-4F52-BFAB-3F8151C66238}"/>
              </a:ext>
            </a:extLst>
          </p:cNvPr>
          <p:cNvSpPr/>
          <p:nvPr/>
        </p:nvSpPr>
        <p:spPr>
          <a:xfrm>
            <a:off x="114804" y="6651479"/>
            <a:ext cx="1263542" cy="236297"/>
          </a:xfrm>
          <a:prstGeom prst="roundRect">
            <a:avLst>
              <a:gd name="adj" fmla="val 97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テキスト ボックス 179">
            <a:extLst>
              <a:ext uri="{FF2B5EF4-FFF2-40B4-BE49-F238E27FC236}">
                <a16:creationId xmlns:a16="http://schemas.microsoft.com/office/drawing/2014/main" id="{D54F3226-AB46-4640-977F-D3564C222D50}"/>
              </a:ext>
            </a:extLst>
          </p:cNvPr>
          <p:cNvSpPr txBox="1"/>
          <p:nvPr/>
        </p:nvSpPr>
        <p:spPr>
          <a:xfrm>
            <a:off x="68775" y="6644341"/>
            <a:ext cx="1210588" cy="215444"/>
          </a:xfrm>
          <a:prstGeom prst="rect">
            <a:avLst/>
          </a:prstGeom>
          <a:noFill/>
        </p:spPr>
        <p:txBody>
          <a:bodyPr wrap="none" rtlCol="0">
            <a:spAutoFit/>
          </a:bodyPr>
          <a:lstStyle/>
          <a:p>
            <a:r>
              <a:rPr kumimoji="1" lang="ja-JP" altLang="en-US" sz="800" dirty="0">
                <a:solidFill>
                  <a:sysClr val="windowText" lastClr="000000"/>
                </a:solidFill>
                <a:latin typeface="BIZ UDPゴシック" panose="020B0400000000000000" pitchFamily="50" charset="-128"/>
                <a:ea typeface="BIZ UDPゴシック" panose="020B0400000000000000" pitchFamily="50" charset="-128"/>
              </a:rPr>
              <a:t>①　</a:t>
            </a:r>
            <a:r>
              <a:rPr kumimoji="1" lang="ja-JP" altLang="ja-JP" sz="800" b="1" dirty="0">
                <a:solidFill>
                  <a:sysClr val="windowText" lastClr="000000"/>
                </a:solidFill>
                <a:latin typeface="BIZ UDPゴシック" panose="020B0400000000000000" pitchFamily="50" charset="-128"/>
                <a:ea typeface="BIZ UDPゴシック" panose="020B0400000000000000" pitchFamily="50" charset="-128"/>
              </a:rPr>
              <a:t>マイナンバーカード</a:t>
            </a:r>
            <a:endParaRPr kumimoji="1" lang="en-US" altLang="ja-JP" sz="800" b="1"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81" name="テキスト ボックス 180">
            <a:extLst>
              <a:ext uri="{FF2B5EF4-FFF2-40B4-BE49-F238E27FC236}">
                <a16:creationId xmlns:a16="http://schemas.microsoft.com/office/drawing/2014/main" id="{F0166D49-25EB-444C-8544-2C30CB95C9B3}"/>
              </a:ext>
            </a:extLst>
          </p:cNvPr>
          <p:cNvSpPr txBox="1"/>
          <p:nvPr/>
        </p:nvSpPr>
        <p:spPr>
          <a:xfrm>
            <a:off x="1462354" y="6595728"/>
            <a:ext cx="2686954" cy="323165"/>
          </a:xfrm>
          <a:prstGeom prst="rect">
            <a:avLst/>
          </a:prstGeom>
          <a:noFill/>
        </p:spPr>
        <p:txBody>
          <a:bodyPr wrap="none" rtlCol="0">
            <a:spAutoFit/>
          </a:bodyPr>
          <a:lstStyle/>
          <a:p>
            <a:r>
              <a:rPr kumimoji="1" lang="en-US" altLang="ja-JP" sz="500" dirty="0">
                <a:latin typeface="BIZ UDPゴシック" panose="020B0400000000000000" pitchFamily="50" charset="-128"/>
                <a:ea typeface="BIZ UDPゴシック" panose="020B0400000000000000" pitchFamily="50" charset="-128"/>
              </a:rPr>
              <a:t>※</a:t>
            </a:r>
            <a:r>
              <a:rPr kumimoji="1" lang="ja-JP" altLang="en-US" sz="500" dirty="0">
                <a:latin typeface="BIZ UDPゴシック" panose="020B0400000000000000" pitchFamily="50" charset="-128"/>
                <a:ea typeface="BIZ UDPゴシック" panose="020B0400000000000000" pitchFamily="50" charset="-128"/>
              </a:rPr>
              <a:t>マイナンバーカードをお持ちでない場合は、次の書類をお持ちください。</a:t>
            </a:r>
          </a:p>
          <a:p>
            <a:r>
              <a:rPr kumimoji="1" lang="ja-JP" altLang="en-US" sz="500" dirty="0">
                <a:latin typeface="BIZ UDPゴシック" panose="020B0400000000000000" pitchFamily="50" charset="-128"/>
                <a:ea typeface="BIZ UDPゴシック" panose="020B0400000000000000" pitchFamily="50" charset="-128"/>
              </a:rPr>
              <a:t>　　　・運転免許証や公的医療保険の被保険者証等の身元確認書類</a:t>
            </a:r>
          </a:p>
          <a:p>
            <a:r>
              <a:rPr kumimoji="1" lang="ja-JP" altLang="en-US" sz="500" dirty="0">
                <a:latin typeface="BIZ UDPゴシック" panose="020B0400000000000000" pitchFamily="50" charset="-128"/>
                <a:ea typeface="BIZ UDPゴシック" panose="020B0400000000000000" pitchFamily="50" charset="-128"/>
              </a:rPr>
              <a:t>　　　・通知カードやマイナンバーの記載がある住民票の写し等のマイナンバーが分かる書類</a:t>
            </a:r>
          </a:p>
        </p:txBody>
      </p:sp>
      <p:sp>
        <p:nvSpPr>
          <p:cNvPr id="188" name="四角形: 角を丸くする 187">
            <a:extLst>
              <a:ext uri="{FF2B5EF4-FFF2-40B4-BE49-F238E27FC236}">
                <a16:creationId xmlns:a16="http://schemas.microsoft.com/office/drawing/2014/main" id="{3B1EF9D1-EEAF-46FE-9D9B-F1ED63125889}"/>
              </a:ext>
            </a:extLst>
          </p:cNvPr>
          <p:cNvSpPr/>
          <p:nvPr/>
        </p:nvSpPr>
        <p:spPr>
          <a:xfrm>
            <a:off x="105895" y="6925042"/>
            <a:ext cx="3181350" cy="551239"/>
          </a:xfrm>
          <a:prstGeom prst="roundRect">
            <a:avLst>
              <a:gd name="adj" fmla="val 97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テキスト ボックス 188">
            <a:extLst>
              <a:ext uri="{FF2B5EF4-FFF2-40B4-BE49-F238E27FC236}">
                <a16:creationId xmlns:a16="http://schemas.microsoft.com/office/drawing/2014/main" id="{4DBC99E3-CD0D-4825-BC51-BA1B263ABC33}"/>
              </a:ext>
            </a:extLst>
          </p:cNvPr>
          <p:cNvSpPr txBox="1"/>
          <p:nvPr/>
        </p:nvSpPr>
        <p:spPr>
          <a:xfrm>
            <a:off x="72988" y="6882486"/>
            <a:ext cx="3152666" cy="595804"/>
          </a:xfrm>
          <a:prstGeom prst="rect">
            <a:avLst/>
          </a:prstGeom>
          <a:noFill/>
        </p:spPr>
        <p:txBody>
          <a:bodyPr wrap="square" rtlCol="0">
            <a:spAutoFit/>
          </a:bodyPr>
          <a:lstStyle/>
          <a:p>
            <a:pPr>
              <a:lnSpc>
                <a:spcPct val="150000"/>
              </a:lnSpc>
            </a:pPr>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②</a:t>
            </a:r>
            <a:r>
              <a:rPr kumimoji="1" lang="ja-JP" altLang="en-US" sz="800" dirty="0">
                <a:solidFill>
                  <a:sysClr val="windowText" lastClr="000000"/>
                </a:solidFill>
                <a:latin typeface="BIZ UDPゴシック" panose="020B0400000000000000" pitchFamily="50" charset="-128"/>
                <a:ea typeface="BIZ UDPゴシック" panose="020B0400000000000000" pitchFamily="50" charset="-128"/>
              </a:rPr>
              <a:t>　マイナンバーカード発行時に、ご自身で設定した次の</a:t>
            </a:r>
            <a:r>
              <a:rPr kumimoji="1" lang="ja-JP" altLang="en-US" sz="800" b="1" dirty="0">
                <a:solidFill>
                  <a:sysClr val="windowText" lastClr="000000"/>
                </a:solidFill>
                <a:latin typeface="BIZ UDPゴシック" panose="020B0400000000000000" pitchFamily="50" charset="-128"/>
                <a:ea typeface="BIZ UDPゴシック" panose="020B0400000000000000" pitchFamily="50" charset="-128"/>
              </a:rPr>
              <a:t>パスワード</a:t>
            </a:r>
            <a:endParaRPr kumimoji="1" lang="en-US" altLang="ja-JP" sz="800" b="1" dirty="0">
              <a:solidFill>
                <a:sysClr val="windowText" lastClr="000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700" b="1" dirty="0">
                <a:solidFill>
                  <a:sysClr val="windowText" lastClr="000000"/>
                </a:solidFill>
                <a:latin typeface="BIZ UDPゴシック" panose="020B0400000000000000" pitchFamily="50" charset="-128"/>
                <a:ea typeface="BIZ UDPゴシック" panose="020B0400000000000000" pitchFamily="50" charset="-128"/>
              </a:rPr>
              <a:t>　 ・　</a:t>
            </a:r>
            <a:r>
              <a:rPr kumimoji="1" lang="ja-JP" altLang="ja-JP" sz="700" b="1" dirty="0">
                <a:solidFill>
                  <a:sysClr val="windowText" lastClr="000000"/>
                </a:solidFill>
                <a:latin typeface="BIZ UDPゴシック" panose="020B0400000000000000" pitchFamily="50" charset="-128"/>
                <a:ea typeface="BIZ UDPゴシック" panose="020B0400000000000000" pitchFamily="50" charset="-128"/>
              </a:rPr>
              <a:t>利用者証明用電子証明書（数字４桁）</a:t>
            </a:r>
            <a:endParaRPr kumimoji="1" lang="en-US" altLang="ja-JP" sz="700" b="1" dirty="0">
              <a:solidFill>
                <a:sysClr val="windowText" lastClr="000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700" b="1" dirty="0">
                <a:solidFill>
                  <a:sysClr val="windowText" lastClr="000000"/>
                </a:solidFill>
                <a:latin typeface="BIZ UDPゴシック" panose="020B0400000000000000" pitchFamily="50" charset="-128"/>
                <a:ea typeface="BIZ UDPゴシック" panose="020B0400000000000000" pitchFamily="50" charset="-128"/>
              </a:rPr>
              <a:t>　 ・　</a:t>
            </a:r>
            <a:r>
              <a:rPr kumimoji="1" lang="ja-JP" altLang="ja-JP" sz="700" b="1" dirty="0">
                <a:solidFill>
                  <a:sysClr val="windowText" lastClr="000000"/>
                </a:solidFill>
                <a:latin typeface="BIZ UDPゴシック" panose="020B0400000000000000" pitchFamily="50" charset="-128"/>
                <a:ea typeface="BIZ UDPゴシック" panose="020B0400000000000000" pitchFamily="50" charset="-128"/>
              </a:rPr>
              <a:t>署名用電子証明書（英数字６文字以上</a:t>
            </a:r>
            <a:r>
              <a:rPr kumimoji="1" lang="en-US" altLang="ja-JP" sz="700" b="1" dirty="0">
                <a:solidFill>
                  <a:sysClr val="windowText" lastClr="000000"/>
                </a:solidFill>
                <a:latin typeface="BIZ UDPゴシック" panose="020B0400000000000000" pitchFamily="50" charset="-128"/>
                <a:ea typeface="BIZ UDPゴシック" panose="020B0400000000000000" pitchFamily="50" charset="-128"/>
              </a:rPr>
              <a:t>16</a:t>
            </a:r>
            <a:r>
              <a:rPr kumimoji="1" lang="ja-JP" altLang="ja-JP" sz="700" b="1" dirty="0">
                <a:solidFill>
                  <a:sysClr val="windowText" lastClr="000000"/>
                </a:solidFill>
                <a:latin typeface="BIZ UDPゴシック" panose="020B0400000000000000" pitchFamily="50" charset="-128"/>
                <a:ea typeface="BIZ UDPゴシック" panose="020B0400000000000000" pitchFamily="50" charset="-128"/>
              </a:rPr>
              <a:t>文字以下</a:t>
            </a:r>
            <a:r>
              <a:rPr kumimoji="1" lang="ja-JP" altLang="en-US" sz="700" b="1" dirty="0">
                <a:solidFill>
                  <a:sysClr val="windowText" lastClr="000000"/>
                </a:solidFill>
                <a:latin typeface="BIZ UDPゴシック" panose="020B0400000000000000" pitchFamily="50" charset="-128"/>
                <a:ea typeface="BIZ UDPゴシック" panose="020B0400000000000000" pitchFamily="50" charset="-128"/>
              </a:rPr>
              <a:t>）</a:t>
            </a:r>
            <a:endParaRPr kumimoji="1" lang="ja-JP" altLang="en-US" sz="700" b="1" dirty="0">
              <a:solidFill>
                <a:schemeClr val="accent1"/>
              </a:solidFill>
              <a:latin typeface="BIZ UDPゴシック" panose="020B0400000000000000" pitchFamily="50" charset="-128"/>
              <a:ea typeface="BIZ UDPゴシック" panose="020B0400000000000000" pitchFamily="50" charset="-128"/>
            </a:endParaRPr>
          </a:p>
        </p:txBody>
      </p:sp>
      <p:graphicFrame>
        <p:nvGraphicFramePr>
          <p:cNvPr id="66" name="表 65">
            <a:extLst>
              <a:ext uri="{FF2B5EF4-FFF2-40B4-BE49-F238E27FC236}">
                <a16:creationId xmlns:a16="http://schemas.microsoft.com/office/drawing/2014/main" id="{1ED65A7F-1405-4CF9-9A4E-405466784EC2}"/>
              </a:ext>
            </a:extLst>
          </p:cNvPr>
          <p:cNvGraphicFramePr>
            <a:graphicFrameLocks noGrp="1"/>
          </p:cNvGraphicFramePr>
          <p:nvPr>
            <p:extLst>
              <p:ext uri="{D42A27DB-BD31-4B8C-83A1-F6EECF244321}">
                <p14:modId xmlns:p14="http://schemas.microsoft.com/office/powerpoint/2010/main" val="160416267"/>
              </p:ext>
            </p:extLst>
          </p:nvPr>
        </p:nvGraphicFramePr>
        <p:xfrm>
          <a:off x="4432411" y="8821813"/>
          <a:ext cx="2372041" cy="1044852"/>
        </p:xfrm>
        <a:graphic>
          <a:graphicData uri="http://schemas.openxmlformats.org/drawingml/2006/table">
            <a:tbl>
              <a:tblPr firstRow="1" bandRow="1">
                <a:tableStyleId>{D7AC3CCA-C797-4891-BE02-D94E43425B78}</a:tableStyleId>
              </a:tblPr>
              <a:tblGrid>
                <a:gridCol w="2372041">
                  <a:extLst>
                    <a:ext uri="{9D8B030D-6E8A-4147-A177-3AD203B41FA5}">
                      <a16:colId xmlns:a16="http://schemas.microsoft.com/office/drawing/2014/main" val="3275276974"/>
                    </a:ext>
                  </a:extLst>
                </a:gridCol>
              </a:tblGrid>
              <a:tr h="221981">
                <a:tc>
                  <a:txBody>
                    <a:bodyPr/>
                    <a:lstStyle/>
                    <a:p>
                      <a:pPr algn="ctr"/>
                      <a:r>
                        <a:rPr kumimoji="1" lang="en-US" altLang="ja-JP" sz="900" dirty="0"/>
                        <a:t>LINE</a:t>
                      </a:r>
                      <a:r>
                        <a:rPr kumimoji="1" lang="ja-JP" altLang="en-US" sz="900" dirty="0"/>
                        <a:t>で事前発行</a:t>
                      </a:r>
                    </a:p>
                  </a:txBody>
                  <a:tcPr anchor="ctr">
                    <a:solidFill>
                      <a:schemeClr val="bg2"/>
                    </a:solidFill>
                  </a:tcPr>
                </a:tc>
                <a:extLst>
                  <a:ext uri="{0D108BD9-81ED-4DB2-BD59-A6C34878D82A}">
                    <a16:rowId xmlns:a16="http://schemas.microsoft.com/office/drawing/2014/main" val="630762237"/>
                  </a:ext>
                </a:extLst>
              </a:tr>
              <a:tr h="816252">
                <a:tc>
                  <a:txBody>
                    <a:bodyPr/>
                    <a:lstStyle/>
                    <a:p>
                      <a:endParaRPr kumimoji="1" lang="ja-JP" altLang="en-US" dirty="0"/>
                    </a:p>
                  </a:txBody>
                  <a:tcPr>
                    <a:solidFill>
                      <a:schemeClr val="bg2"/>
                    </a:solidFill>
                  </a:tcPr>
                </a:tc>
                <a:extLst>
                  <a:ext uri="{0D108BD9-81ED-4DB2-BD59-A6C34878D82A}">
                    <a16:rowId xmlns:a16="http://schemas.microsoft.com/office/drawing/2014/main" val="520591693"/>
                  </a:ext>
                </a:extLst>
              </a:tr>
            </a:tbl>
          </a:graphicData>
        </a:graphic>
      </p:graphicFrame>
      <p:pic>
        <p:nvPicPr>
          <p:cNvPr id="67" name="図 66">
            <a:extLst>
              <a:ext uri="{FF2B5EF4-FFF2-40B4-BE49-F238E27FC236}">
                <a16:creationId xmlns:a16="http://schemas.microsoft.com/office/drawing/2014/main" id="{E4213E60-E01D-42FE-9A6E-BBA93E74F647}"/>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6151521" y="9133469"/>
            <a:ext cx="609965" cy="576000"/>
          </a:xfrm>
          <a:prstGeom prst="rect">
            <a:avLst/>
          </a:prstGeom>
          <a:solidFill>
            <a:schemeClr val="bg1">
              <a:lumMod val="85000"/>
            </a:schemeClr>
          </a:solidFill>
          <a:ln>
            <a:noFill/>
          </a:ln>
        </p:spPr>
      </p:pic>
      <p:sp>
        <p:nvSpPr>
          <p:cNvPr id="68" name="テキスト ボックス 37">
            <a:extLst>
              <a:ext uri="{FF2B5EF4-FFF2-40B4-BE49-F238E27FC236}">
                <a16:creationId xmlns:a16="http://schemas.microsoft.com/office/drawing/2014/main" id="{89882CCF-F1A4-48A2-BAB5-BFD4AF1BAA98}"/>
              </a:ext>
            </a:extLst>
          </p:cNvPr>
          <p:cNvSpPr txBox="1"/>
          <p:nvPr/>
        </p:nvSpPr>
        <p:spPr>
          <a:xfrm>
            <a:off x="5533797" y="9435431"/>
            <a:ext cx="925370" cy="353466"/>
          </a:xfrm>
          <a:prstGeom prst="rect">
            <a:avLst/>
          </a:prstGeom>
          <a:noFill/>
          <a:ln w="9525" cmpd="sng">
            <a:noFill/>
          </a:ln>
          <a:effectLst/>
        </p:spPr>
        <p:txBody>
          <a:bodyPr wrap="square" rtlCol="0" anchor="t"/>
          <a:lstStyle/>
          <a:p>
            <a:pPr marL="0" marR="0" lvl="0" indent="0" defTabSz="914400" eaLnBrk="1" fontAlgn="auto" latinLnBrk="0" hangingPunct="1">
              <a:lnSpc>
                <a:spcPts val="900"/>
              </a:lnSpc>
              <a:spcBef>
                <a:spcPts val="0"/>
              </a:spcBef>
              <a:spcAft>
                <a:spcPts val="0"/>
              </a:spcAft>
              <a:buClrTx/>
              <a:buSzTx/>
              <a:buFontTx/>
              <a:buNone/>
              <a:tabLst/>
              <a:defRPr/>
            </a:pPr>
            <a:r>
              <a:rPr kumimoji="0" lang="ja-JP" altLang="en-US" sz="700" i="0" u="none" strike="noStrike" kern="1200" cap="none" spc="0" normalizeH="0" baseline="0" noProof="0" dirty="0">
                <a:ln>
                  <a:noFill/>
                </a:ln>
                <a:solidFill>
                  <a:srgbClr val="000000"/>
                </a:solidFill>
                <a:effectLst/>
                <a:uLnTx/>
                <a:uFillTx/>
                <a:latin typeface="+mj-ea"/>
                <a:ea typeface="+mj-ea"/>
                <a:cs typeface="Times New Roman" panose="02020603050405020304" pitchFamily="18" charset="0"/>
              </a:rPr>
              <a:t>友だち追加は</a:t>
            </a:r>
            <a:endParaRPr kumimoji="0" lang="en-US" altLang="ja-JP" sz="700" i="0" u="none" strike="noStrike" kern="1200" cap="none" spc="0" normalizeH="0" baseline="0" noProof="0" dirty="0">
              <a:ln>
                <a:noFill/>
              </a:ln>
              <a:solidFill>
                <a:srgbClr val="000000"/>
              </a:solidFill>
              <a:effectLst/>
              <a:uLnTx/>
              <a:uFillTx/>
              <a:latin typeface="+mj-ea"/>
              <a:ea typeface="+mj-ea"/>
              <a:cs typeface="Times New Roman" panose="02020603050405020304" pitchFamily="18" charset="0"/>
            </a:endParaRPr>
          </a:p>
          <a:p>
            <a:pPr marL="0" marR="0" lvl="0" indent="0" defTabSz="914400" eaLnBrk="1" fontAlgn="auto" latinLnBrk="0" hangingPunct="1">
              <a:lnSpc>
                <a:spcPts val="900"/>
              </a:lnSpc>
              <a:spcBef>
                <a:spcPts val="0"/>
              </a:spcBef>
              <a:spcAft>
                <a:spcPts val="0"/>
              </a:spcAft>
              <a:buClrTx/>
              <a:buSzTx/>
              <a:buFontTx/>
              <a:buNone/>
              <a:tabLst/>
              <a:defRPr/>
            </a:pPr>
            <a:r>
              <a:rPr kumimoji="0" lang="ja-JP" altLang="en-US" sz="700" i="0" u="none" strike="noStrike" kern="1200" cap="none" spc="0" normalizeH="0" baseline="0" noProof="0" dirty="0">
                <a:ln>
                  <a:noFill/>
                </a:ln>
                <a:solidFill>
                  <a:srgbClr val="000000"/>
                </a:solidFill>
                <a:effectLst/>
                <a:uLnTx/>
                <a:uFillTx/>
                <a:latin typeface="+mj-ea"/>
                <a:ea typeface="+mj-ea"/>
                <a:cs typeface="Times New Roman" panose="02020603050405020304" pitchFamily="18" charset="0"/>
              </a:rPr>
              <a:t>こちらから→</a:t>
            </a:r>
            <a:endParaRPr kumimoji="0" lang="ja-JP" altLang="en-US" sz="700" i="0" u="none" strike="noStrike" kern="0" cap="none" spc="0" normalizeH="0" baseline="0" noProof="0" dirty="0">
              <a:ln>
                <a:noFill/>
              </a:ln>
              <a:solidFill>
                <a:sysClr val="windowText" lastClr="000000"/>
              </a:solidFill>
              <a:effectLst/>
              <a:uLnTx/>
              <a:uFillTx/>
              <a:latin typeface="+mj-ea"/>
              <a:ea typeface="+mj-ea"/>
              <a:cs typeface="ＭＳ Ｐゴシック" panose="020B0600070205080204" pitchFamily="50" charset="-128"/>
            </a:endParaRPr>
          </a:p>
        </p:txBody>
      </p:sp>
      <p:pic>
        <p:nvPicPr>
          <p:cNvPr id="69" name="図 53">
            <a:extLst>
              <a:ext uri="{FF2B5EF4-FFF2-40B4-BE49-F238E27FC236}">
                <a16:creationId xmlns:a16="http://schemas.microsoft.com/office/drawing/2014/main" id="{8A275CE3-5A5A-4398-8F49-42BBD030CD25}"/>
              </a:ext>
            </a:extLst>
          </p:cNvPr>
          <p:cNvPicPr>
            <a:picLocks noChangeAspect="1" noChangeArrowheads="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5689898" y="9126500"/>
            <a:ext cx="380534" cy="360000"/>
          </a:xfrm>
          <a:prstGeom prst="rect">
            <a:avLst/>
          </a:prstGeom>
          <a:noFill/>
          <a:extLst>
            <a:ext uri="{909E8E84-426E-40DD-AFC4-6F175D3DCCD1}">
              <a14:hiddenFill xmlns:a14="http://schemas.microsoft.com/office/drawing/2010/main">
                <a:solidFill>
                  <a:srgbClr val="FFFFFF"/>
                </a:solidFill>
              </a14:hiddenFill>
            </a:ext>
          </a:extLst>
        </p:spPr>
      </p:pic>
      <p:sp>
        <p:nvSpPr>
          <p:cNvPr id="81" name="テキスト ボックス 80">
            <a:extLst>
              <a:ext uri="{FF2B5EF4-FFF2-40B4-BE49-F238E27FC236}">
                <a16:creationId xmlns:a16="http://schemas.microsoft.com/office/drawing/2014/main" id="{71CD46B0-12CE-4759-A3B3-99FB9E30A578}"/>
              </a:ext>
            </a:extLst>
          </p:cNvPr>
          <p:cNvSpPr txBox="1"/>
          <p:nvPr/>
        </p:nvSpPr>
        <p:spPr>
          <a:xfrm>
            <a:off x="4359472" y="9023835"/>
            <a:ext cx="1558581" cy="881395"/>
          </a:xfrm>
          <a:prstGeom prst="rect">
            <a:avLst/>
          </a:prstGeom>
          <a:noFill/>
        </p:spPr>
        <p:txBody>
          <a:bodyPr wrap="square" rtlCol="0">
            <a:spAutoFit/>
          </a:bodyPr>
          <a:lstStyle/>
          <a:p>
            <a:pPr>
              <a:lnSpc>
                <a:spcPct val="150000"/>
              </a:lnSpc>
            </a:pPr>
            <a:r>
              <a:rPr kumimoji="1" lang="ja-JP" altLang="en-US" sz="700" dirty="0"/>
              <a:t>・　</a:t>
            </a:r>
            <a:r>
              <a:rPr kumimoji="1" lang="en-US" altLang="ja-JP" sz="700" dirty="0"/>
              <a:t>LINE</a:t>
            </a:r>
            <a:r>
              <a:rPr kumimoji="1" lang="ja-JP" altLang="en-US" sz="700" dirty="0"/>
              <a:t>アプリで国税庁</a:t>
            </a:r>
            <a:r>
              <a:rPr kumimoji="1" lang="en-US" altLang="ja-JP" sz="700" dirty="0"/>
              <a:t>LINE</a:t>
            </a:r>
          </a:p>
          <a:p>
            <a:pPr>
              <a:lnSpc>
                <a:spcPct val="150000"/>
              </a:lnSpc>
            </a:pPr>
            <a:r>
              <a:rPr kumimoji="1" lang="ja-JP" altLang="en-US" sz="700" dirty="0"/>
              <a:t>　公式アカウントを　「友だち</a:t>
            </a:r>
            <a:endParaRPr kumimoji="1" lang="en-US" altLang="ja-JP" sz="700" dirty="0"/>
          </a:p>
          <a:p>
            <a:pPr>
              <a:lnSpc>
                <a:spcPct val="150000"/>
              </a:lnSpc>
            </a:pPr>
            <a:r>
              <a:rPr kumimoji="1" lang="ja-JP" altLang="en-US" sz="700" dirty="0"/>
              <a:t>　追加」して取得できます。</a:t>
            </a:r>
            <a:endParaRPr kumimoji="1" lang="en-US" altLang="ja-JP" sz="700" dirty="0"/>
          </a:p>
          <a:p>
            <a:pPr>
              <a:lnSpc>
                <a:spcPct val="150000"/>
              </a:lnSpc>
            </a:pPr>
            <a:r>
              <a:rPr kumimoji="1" lang="ja-JP" altLang="en-US" sz="700" dirty="0"/>
              <a:t>・　当日</a:t>
            </a:r>
            <a:r>
              <a:rPr kumimoji="1" lang="ja-JP" altLang="en-US" sz="700" b="1" u="sng" dirty="0"/>
              <a:t>並ばずに</a:t>
            </a:r>
            <a:r>
              <a:rPr kumimoji="1" lang="ja-JP" altLang="en-US" sz="700" dirty="0"/>
              <a:t>事前に取得</a:t>
            </a:r>
            <a:endParaRPr kumimoji="1" lang="en-US" altLang="ja-JP" sz="700" dirty="0"/>
          </a:p>
          <a:p>
            <a:pPr>
              <a:lnSpc>
                <a:spcPct val="150000"/>
              </a:lnSpc>
            </a:pPr>
            <a:r>
              <a:rPr kumimoji="1" lang="ja-JP" altLang="en-US" sz="700" dirty="0"/>
              <a:t>　できます。</a:t>
            </a:r>
          </a:p>
        </p:txBody>
      </p:sp>
      <p:sp>
        <p:nvSpPr>
          <p:cNvPr id="94" name="テキスト ボックス 93">
            <a:extLst>
              <a:ext uri="{FF2B5EF4-FFF2-40B4-BE49-F238E27FC236}">
                <a16:creationId xmlns:a16="http://schemas.microsoft.com/office/drawing/2014/main" id="{0E57BB66-2DB0-4829-AFB5-8DC99E4865FF}"/>
              </a:ext>
            </a:extLst>
          </p:cNvPr>
          <p:cNvSpPr txBox="1"/>
          <p:nvPr/>
        </p:nvSpPr>
        <p:spPr>
          <a:xfrm>
            <a:off x="496" y="8802591"/>
            <a:ext cx="4579971" cy="1038233"/>
          </a:xfrm>
          <a:prstGeom prst="rect">
            <a:avLst/>
          </a:prstGeom>
          <a:noFill/>
        </p:spPr>
        <p:txBody>
          <a:bodyPr wrap="square" rtlCol="0">
            <a:spAutoFit/>
          </a:bodyPr>
          <a:lstStyle/>
          <a:p>
            <a:pPr>
              <a:lnSpc>
                <a:spcPct val="150000"/>
              </a:lnSpc>
            </a:pPr>
            <a:r>
              <a:rPr lang="ja-JP" altLang="ja-JP" sz="700" kern="100" dirty="0">
                <a:latin typeface="+mj-ea"/>
                <a:cs typeface="Times New Roman" panose="02020603050405020304" pitchFamily="18" charset="0"/>
              </a:rPr>
              <a:t>〇</a:t>
            </a:r>
            <a:r>
              <a:rPr lang="ja-JP" altLang="en-US" sz="700" kern="100" dirty="0">
                <a:latin typeface="+mj-ea"/>
                <a:cs typeface="Times New Roman" panose="02020603050405020304" pitchFamily="18" charset="0"/>
              </a:rPr>
              <a:t>　混雑回避のため、申告書作成会場への入場には入場整理券が必要です。</a:t>
            </a:r>
            <a:endParaRPr lang="en-US" altLang="ja-JP" sz="700" kern="100" dirty="0">
              <a:latin typeface="+mj-ea"/>
              <a:cs typeface="Times New Roman" panose="02020603050405020304" pitchFamily="18" charset="0"/>
            </a:endParaRPr>
          </a:p>
          <a:p>
            <a:pPr>
              <a:lnSpc>
                <a:spcPct val="150000"/>
              </a:lnSpc>
            </a:pPr>
            <a:r>
              <a:rPr kumimoji="1" lang="ja-JP" altLang="en-US" sz="700" dirty="0"/>
              <a:t>〇　当日、申告書作成会場でも入場整理券を配付しておりますが、</a:t>
            </a:r>
            <a:r>
              <a:rPr kumimoji="1" lang="ja-JP" altLang="en-US" sz="700" b="1" u="sng" dirty="0"/>
              <a:t>長時間お並びいただく</a:t>
            </a:r>
            <a:r>
              <a:rPr kumimoji="1" lang="ja-JP" altLang="en-US" sz="700" dirty="0"/>
              <a:t>場合があります。</a:t>
            </a:r>
            <a:endParaRPr kumimoji="1" lang="en-US" altLang="ja-JP" sz="700" dirty="0"/>
          </a:p>
          <a:p>
            <a:pPr>
              <a:lnSpc>
                <a:spcPct val="150000"/>
              </a:lnSpc>
            </a:pPr>
            <a:r>
              <a:rPr kumimoji="1" lang="ja-JP" altLang="en-US" sz="700"/>
              <a:t>　　 また</a:t>
            </a:r>
            <a:r>
              <a:rPr kumimoji="1" lang="ja-JP" altLang="en-US" sz="700" dirty="0"/>
              <a:t>、入場整理券の配付状況に応じて受付を早く締め切る場合があるため、</a:t>
            </a:r>
            <a:r>
              <a:rPr kumimoji="1" lang="ja-JP" altLang="en-US" sz="700" b="1" u="sng" dirty="0"/>
              <a:t>お並びいただいても入場整理券</a:t>
            </a:r>
            <a:endParaRPr kumimoji="1" lang="en-US" altLang="ja-JP" sz="700" b="1" u="sng" dirty="0"/>
          </a:p>
          <a:p>
            <a:pPr>
              <a:lnSpc>
                <a:spcPct val="150000"/>
              </a:lnSpc>
            </a:pPr>
            <a:r>
              <a:rPr kumimoji="1" lang="ja-JP" altLang="en-US" sz="700" b="1" dirty="0"/>
              <a:t>　</a:t>
            </a:r>
            <a:r>
              <a:rPr kumimoji="1" lang="ja-JP" altLang="en-US" sz="700" b="1" u="sng" dirty="0"/>
              <a:t>を取得することができない</a:t>
            </a:r>
            <a:r>
              <a:rPr kumimoji="1" lang="ja-JP" altLang="en-US" sz="700" dirty="0"/>
              <a:t>場合があります。</a:t>
            </a:r>
            <a:endParaRPr kumimoji="1" lang="en-US" altLang="ja-JP" sz="700" dirty="0"/>
          </a:p>
          <a:p>
            <a:pPr>
              <a:lnSpc>
                <a:spcPct val="150000"/>
              </a:lnSpc>
            </a:pPr>
            <a:r>
              <a:rPr lang="ja-JP" altLang="ja-JP" sz="700" kern="100" dirty="0">
                <a:latin typeface="+mj-ea"/>
                <a:cs typeface="Times New Roman" panose="02020603050405020304" pitchFamily="18" charset="0"/>
              </a:rPr>
              <a:t>〇</a:t>
            </a:r>
            <a:r>
              <a:rPr lang="ja-JP" altLang="en-US" sz="700" kern="100" dirty="0">
                <a:latin typeface="+mj-ea"/>
                <a:cs typeface="Times New Roman" panose="02020603050405020304" pitchFamily="18" charset="0"/>
              </a:rPr>
              <a:t>　</a:t>
            </a:r>
            <a:r>
              <a:rPr lang="ja-JP" altLang="ja-JP" sz="700" kern="100" dirty="0">
                <a:latin typeface="+mj-ea"/>
                <a:cs typeface="Times New Roman" panose="02020603050405020304" pitchFamily="18" charset="0"/>
              </a:rPr>
              <a:t>３月中は入場整理券の入手が困難となることが予想されますので、</a:t>
            </a:r>
            <a:r>
              <a:rPr lang="ja-JP" altLang="en-US" sz="700" b="1" kern="100" dirty="0">
                <a:latin typeface="+mj-ea"/>
                <a:cs typeface="Times New Roman" panose="02020603050405020304" pitchFamily="18" charset="0"/>
              </a:rPr>
              <a:t> </a:t>
            </a:r>
            <a:r>
              <a:rPr lang="ja-JP" altLang="ja-JP" sz="700" b="1" u="sng" kern="100" dirty="0">
                <a:latin typeface="+mj-ea"/>
                <a:cs typeface="Times New Roman" panose="02020603050405020304" pitchFamily="18" charset="0"/>
              </a:rPr>
              <a:t>２月中</a:t>
            </a:r>
            <a:r>
              <a:rPr lang="ja-JP" altLang="ja-JP" sz="700" kern="100" dirty="0">
                <a:latin typeface="+mj-ea"/>
                <a:cs typeface="Times New Roman" panose="02020603050405020304" pitchFamily="18" charset="0"/>
              </a:rPr>
              <a:t>の来場をお勧めします。</a:t>
            </a:r>
            <a:endParaRPr lang="en-US" altLang="ja-JP" sz="700" kern="100" dirty="0">
              <a:latin typeface="+mj-ea"/>
              <a:cs typeface="Times New Roman" panose="02020603050405020304" pitchFamily="18" charset="0"/>
            </a:endParaRPr>
          </a:p>
          <a:p>
            <a:pPr marL="114300" indent="-114300" algn="just">
              <a:lnSpc>
                <a:spcPts val="1300"/>
              </a:lnSpc>
              <a:spcAft>
                <a:spcPts val="240"/>
              </a:spcAft>
            </a:pPr>
            <a:r>
              <a:rPr lang="ja-JP" altLang="en-US" sz="700" kern="100" dirty="0">
                <a:latin typeface="+mj-ea"/>
                <a:cs typeface="Times New Roman" panose="02020603050405020304" pitchFamily="18" charset="0"/>
              </a:rPr>
              <a:t>〇　申告書等の提出のみの場合は入場整理券は不要です。</a:t>
            </a:r>
            <a:endParaRPr lang="en-US" altLang="ja-JP" sz="700" kern="100" dirty="0">
              <a:latin typeface="+mj-ea"/>
              <a:cs typeface="Times New Roman" panose="02020603050405020304" pitchFamily="18" charset="0"/>
            </a:endParaRPr>
          </a:p>
        </p:txBody>
      </p:sp>
      <p:sp>
        <p:nvSpPr>
          <p:cNvPr id="95" name="テキスト ボックス 94">
            <a:extLst>
              <a:ext uri="{FF2B5EF4-FFF2-40B4-BE49-F238E27FC236}">
                <a16:creationId xmlns:a16="http://schemas.microsoft.com/office/drawing/2014/main" id="{BEB039B1-2948-4FF5-8DB0-175B9BA00424}"/>
              </a:ext>
            </a:extLst>
          </p:cNvPr>
          <p:cNvSpPr txBox="1"/>
          <p:nvPr/>
        </p:nvSpPr>
        <p:spPr>
          <a:xfrm>
            <a:off x="15237" y="4170237"/>
            <a:ext cx="6864603" cy="630942"/>
          </a:xfrm>
          <a:prstGeom prst="rect">
            <a:avLst/>
          </a:prstGeom>
          <a:noFill/>
        </p:spPr>
        <p:txBody>
          <a:bodyPr wrap="square" rtlCol="0">
            <a:spAutoFit/>
          </a:bodyPr>
          <a:lstStyle/>
          <a:p>
            <a:r>
              <a:rPr lang="ja-JP" altLang="en-US" sz="700" dirty="0"/>
              <a:t>（</a:t>
            </a:r>
            <a:r>
              <a:rPr lang="ja-JP" altLang="ja-JP" sz="700" dirty="0"/>
              <a:t>注</a:t>
            </a:r>
            <a:r>
              <a:rPr lang="ja-JP" altLang="en-US" sz="700" dirty="0"/>
              <a:t>）</a:t>
            </a:r>
            <a:r>
              <a:rPr lang="ja-JP" altLang="ja-JP" sz="700" dirty="0"/>
              <a:t>１</a:t>
            </a:r>
            <a:r>
              <a:rPr lang="ja-JP" altLang="en-US" sz="700" dirty="0"/>
              <a:t>　</a:t>
            </a:r>
            <a:r>
              <a:rPr lang="ja-JP" altLang="ja-JP" sz="700" dirty="0"/>
              <a:t>土地、建物及び株式などの譲渡所得がある方は対象とはなりません。</a:t>
            </a:r>
            <a:endParaRPr lang="en-US" altLang="ja-JP" sz="700" dirty="0"/>
          </a:p>
          <a:p>
            <a:r>
              <a:rPr lang="ja-JP" altLang="en-US" sz="700" dirty="0"/>
              <a:t>　　　</a:t>
            </a:r>
            <a:r>
              <a:rPr lang="ja-JP" altLang="ja-JP" sz="700" dirty="0"/>
              <a:t>２</a:t>
            </a:r>
            <a:r>
              <a:rPr lang="ja-JP" altLang="en-US" sz="700" dirty="0"/>
              <a:t>　</a:t>
            </a:r>
            <a:r>
              <a:rPr lang="ja-JP" altLang="ja-JP" sz="700" dirty="0"/>
              <a:t>小規模納税者とは、</a:t>
            </a:r>
            <a:r>
              <a:rPr lang="ja-JP" altLang="ja-JP" sz="700" b="1" u="sng" dirty="0"/>
              <a:t>事業所得、不動産所得または雑所得を有する方のうち、令和</a:t>
            </a:r>
            <a:r>
              <a:rPr lang="ja-JP" altLang="en-US" sz="700" b="1" u="sng" dirty="0"/>
              <a:t>５</a:t>
            </a:r>
            <a:r>
              <a:rPr lang="ja-JP" altLang="ja-JP" sz="700" b="1" u="sng" dirty="0"/>
              <a:t>年分の所得金額（専従者控除前または青色専従者給与及び青色申告特別控除前）</a:t>
            </a:r>
            <a:endParaRPr lang="en-US" altLang="ja-JP" sz="700" b="1" u="sng" dirty="0"/>
          </a:p>
          <a:p>
            <a:r>
              <a:rPr lang="ja-JP" altLang="en-US" sz="700" b="1" dirty="0"/>
              <a:t>　　　　</a:t>
            </a:r>
            <a:r>
              <a:rPr lang="ja-JP" altLang="ja-JP" sz="700" b="1" u="sng" dirty="0"/>
              <a:t>が</a:t>
            </a:r>
            <a:r>
              <a:rPr lang="en-US" altLang="ja-JP" sz="700" b="1" u="sng" dirty="0"/>
              <a:t>300</a:t>
            </a:r>
            <a:r>
              <a:rPr lang="ja-JP" altLang="ja-JP" sz="700" b="1" u="sng" dirty="0"/>
              <a:t>万円以下の方</a:t>
            </a:r>
            <a:r>
              <a:rPr lang="ja-JP" altLang="ja-JP" sz="700" dirty="0"/>
              <a:t>を指します。</a:t>
            </a:r>
            <a:endParaRPr lang="ja-JP" altLang="en-US" sz="700" dirty="0"/>
          </a:p>
          <a:p>
            <a:pPr algn="l"/>
            <a:endParaRPr kumimoji="1" lang="ja-JP" altLang="en-US" sz="1400" dirty="0">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53117C05-C9DD-4DFF-A66F-F61FF8DFE77C}"/>
              </a:ext>
            </a:extLst>
          </p:cNvPr>
          <p:cNvSpPr txBox="1"/>
          <p:nvPr/>
        </p:nvSpPr>
        <p:spPr>
          <a:xfrm>
            <a:off x="4706927" y="1186982"/>
            <a:ext cx="1192955" cy="400110"/>
          </a:xfrm>
          <a:prstGeom prst="rect">
            <a:avLst/>
          </a:prstGeom>
          <a:noFill/>
        </p:spPr>
        <p:txBody>
          <a:bodyPr wrap="none" rtlCol="0">
            <a:spAutoFit/>
          </a:bodyPr>
          <a:lstStyle/>
          <a:p>
            <a:r>
              <a:rPr lang="ja-JP" altLang="ja-JP" sz="1000" dirty="0">
                <a:latin typeface="BIZ UDPゴシック" panose="020B0400000000000000" pitchFamily="50" charset="-128"/>
                <a:ea typeface="BIZ UDPゴシック" panose="020B0400000000000000" pitchFamily="50" charset="-128"/>
              </a:rPr>
              <a:t>富士吉田市</a:t>
            </a:r>
            <a:r>
              <a:rPr lang="ja-JP" altLang="en-US" sz="1000" dirty="0">
                <a:latin typeface="BIZ UDPゴシック" panose="020B0400000000000000" pitchFamily="50" charset="-128"/>
                <a:ea typeface="BIZ UDPゴシック" panose="020B0400000000000000" pitchFamily="50" charset="-128"/>
              </a:rPr>
              <a:t>緑ヶ丘</a:t>
            </a:r>
            <a:endParaRPr lang="ja-JP"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２－５－２３</a:t>
            </a:r>
          </a:p>
        </p:txBody>
      </p:sp>
      <p:sp>
        <p:nvSpPr>
          <p:cNvPr id="77" name="テキスト ボックス 76">
            <a:extLst>
              <a:ext uri="{FF2B5EF4-FFF2-40B4-BE49-F238E27FC236}">
                <a16:creationId xmlns:a16="http://schemas.microsoft.com/office/drawing/2014/main" id="{98809469-D9FB-4A5D-80BD-AE83A29F62EA}"/>
              </a:ext>
            </a:extLst>
          </p:cNvPr>
          <p:cNvSpPr txBox="1"/>
          <p:nvPr/>
        </p:nvSpPr>
        <p:spPr>
          <a:xfrm>
            <a:off x="4715560" y="1646697"/>
            <a:ext cx="1239442" cy="400110"/>
          </a:xfrm>
          <a:prstGeom prst="rect">
            <a:avLst/>
          </a:prstGeom>
          <a:noFill/>
        </p:spPr>
        <p:txBody>
          <a:bodyPr wrap="none" rtlCol="0">
            <a:spAutoFit/>
          </a:bodyPr>
          <a:lstStyle/>
          <a:p>
            <a:r>
              <a:rPr lang="ja-JP" altLang="ja-JP" sz="1000" dirty="0">
                <a:latin typeface="BIZ UDPゴシック" panose="020B0400000000000000" pitchFamily="50" charset="-128"/>
                <a:ea typeface="BIZ UDPゴシック" panose="020B0400000000000000" pitchFamily="50" charset="-128"/>
              </a:rPr>
              <a:t>富士河口湖町</a:t>
            </a:r>
            <a:r>
              <a:rPr lang="ja-JP" altLang="en-US" sz="1000" dirty="0">
                <a:latin typeface="BIZ UDPゴシック" panose="020B0400000000000000" pitchFamily="50" charset="-128"/>
                <a:ea typeface="BIZ UDPゴシック" panose="020B0400000000000000" pitchFamily="50" charset="-128"/>
              </a:rPr>
              <a:t>船津</a:t>
            </a:r>
            <a:endParaRPr lang="ja-JP"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１７００</a:t>
            </a:r>
          </a:p>
        </p:txBody>
      </p:sp>
      <p:sp>
        <p:nvSpPr>
          <p:cNvPr id="96" name="テキスト ボックス 95">
            <a:extLst>
              <a:ext uri="{FF2B5EF4-FFF2-40B4-BE49-F238E27FC236}">
                <a16:creationId xmlns:a16="http://schemas.microsoft.com/office/drawing/2014/main" id="{CDE940DF-589A-4517-95BE-963F87659C33}"/>
              </a:ext>
            </a:extLst>
          </p:cNvPr>
          <p:cNvSpPr txBox="1"/>
          <p:nvPr/>
        </p:nvSpPr>
        <p:spPr>
          <a:xfrm>
            <a:off x="2175504" y="749025"/>
            <a:ext cx="1688283" cy="430887"/>
          </a:xfrm>
          <a:prstGeom prst="rect">
            <a:avLst/>
          </a:prstGeom>
          <a:noFill/>
        </p:spPr>
        <p:txBody>
          <a:bodyPr wrap="square" rtlCol="0">
            <a:spAutoFit/>
          </a:bodyPr>
          <a:lstStyle/>
          <a:p>
            <a:r>
              <a:rPr lang="ja-JP" altLang="ja-JP" sz="1100" dirty="0">
                <a:latin typeface="BIZ UDPゴシック" panose="020B0400000000000000" pitchFamily="50" charset="-128"/>
                <a:ea typeface="BIZ UDPゴシック" panose="020B0400000000000000" pitchFamily="50" charset="-128"/>
              </a:rPr>
              <a:t>上野原市もみじホール　　　</a:t>
            </a:r>
          </a:p>
          <a:p>
            <a:r>
              <a:rPr lang="ja-JP" altLang="ja-JP" sz="1100" dirty="0">
                <a:latin typeface="BIZ UDPゴシック" panose="020B0400000000000000" pitchFamily="50" charset="-128"/>
                <a:ea typeface="BIZ UDPゴシック" panose="020B0400000000000000" pitchFamily="50" charset="-128"/>
              </a:rPr>
              <a:t>２階会議室</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98" name="テキスト ボックス 97">
            <a:extLst>
              <a:ext uri="{FF2B5EF4-FFF2-40B4-BE49-F238E27FC236}">
                <a16:creationId xmlns:a16="http://schemas.microsoft.com/office/drawing/2014/main" id="{242B92D4-C017-42B4-87CF-D59A8AE4C22F}"/>
              </a:ext>
            </a:extLst>
          </p:cNvPr>
          <p:cNvSpPr txBox="1"/>
          <p:nvPr/>
        </p:nvSpPr>
        <p:spPr>
          <a:xfrm>
            <a:off x="2175504" y="1671714"/>
            <a:ext cx="1476686" cy="430887"/>
          </a:xfrm>
          <a:prstGeom prst="rect">
            <a:avLst/>
          </a:prstGeom>
          <a:noFill/>
        </p:spPr>
        <p:txBody>
          <a:bodyPr wrap="none" rtlCol="0">
            <a:spAutoFit/>
          </a:bodyPr>
          <a:lstStyle/>
          <a:p>
            <a:r>
              <a:rPr lang="ja-JP" altLang="ja-JP" sz="1100" dirty="0">
                <a:latin typeface="BIZ UDPゴシック" panose="020B0400000000000000" pitchFamily="50" charset="-128"/>
                <a:ea typeface="BIZ UDPゴシック" panose="020B0400000000000000" pitchFamily="50" charset="-128"/>
              </a:rPr>
              <a:t>富士河口湖町役場</a:t>
            </a:r>
          </a:p>
          <a:p>
            <a:r>
              <a:rPr lang="ja-JP" altLang="ja-JP" sz="1100" dirty="0">
                <a:latin typeface="BIZ UDPゴシック" panose="020B0400000000000000" pitchFamily="50" charset="-128"/>
                <a:ea typeface="BIZ UDPゴシック" panose="020B0400000000000000" pitchFamily="50" charset="-128"/>
              </a:rPr>
              <a:t>コンベンションホール</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67E461C6-AA54-45E3-A4A4-FA33AD3CBAF3}"/>
              </a:ext>
            </a:extLst>
          </p:cNvPr>
          <p:cNvSpPr txBox="1"/>
          <p:nvPr/>
        </p:nvSpPr>
        <p:spPr>
          <a:xfrm>
            <a:off x="45503" y="1199434"/>
            <a:ext cx="1398827" cy="528478"/>
          </a:xfrm>
          <a:prstGeom prst="rect">
            <a:avLst/>
          </a:prstGeom>
          <a:noFill/>
        </p:spPr>
        <p:txBody>
          <a:bodyPr wrap="square" rtlCol="0">
            <a:spAutoFit/>
          </a:bodyPr>
          <a:lstStyle/>
          <a:p>
            <a:pPr algn="just">
              <a:lnSpc>
                <a:spcPts val="1200"/>
              </a:lnSpc>
            </a:pP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７</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年２月</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６</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日（</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木</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000" kern="100" spc="25"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200"/>
              </a:lnSpc>
            </a:pP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７</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年２月</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７</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日（</a:t>
            </a:r>
            <a:r>
              <a:rPr lang="ja-JP" altLang="en-US" sz="1000" kern="100" dirty="0">
                <a:latin typeface="BIZ UDPゴシック" panose="020B0400000000000000" pitchFamily="50" charset="-128"/>
                <a:ea typeface="BIZ UDPゴシック" panose="020B0400000000000000" pitchFamily="50" charset="-128"/>
                <a:cs typeface="Times New Roman" panose="02020603050405020304" pitchFamily="18" charset="0"/>
              </a:rPr>
              <a:t>金</a:t>
            </a:r>
            <a:r>
              <a:rPr lang="ja-JP"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gn="just">
              <a:lnSpc>
                <a:spcPts val="1200"/>
              </a:lnSpc>
            </a:pPr>
            <a:endParaRPr lang="ja-JP" altLang="ja-JP" sz="700" kern="100" spc="25"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32AA4565-088B-4ECA-82E6-B8C522DD0914}"/>
              </a:ext>
            </a:extLst>
          </p:cNvPr>
          <p:cNvPicPr>
            <a:picLocks noChangeAspect="1"/>
          </p:cNvPicPr>
          <p:nvPr/>
        </p:nvPicPr>
        <p:blipFill>
          <a:blip r:embed="rId4"/>
          <a:stretch>
            <a:fillRect/>
          </a:stretch>
        </p:blipFill>
        <p:spPr>
          <a:xfrm>
            <a:off x="4170355" y="6614567"/>
            <a:ext cx="2646537" cy="1450624"/>
          </a:xfrm>
          <a:prstGeom prst="rect">
            <a:avLst/>
          </a:prstGeom>
        </p:spPr>
      </p:pic>
      <p:pic>
        <p:nvPicPr>
          <p:cNvPr id="4" name="図 3">
            <a:extLst>
              <a:ext uri="{FF2B5EF4-FFF2-40B4-BE49-F238E27FC236}">
                <a16:creationId xmlns:a16="http://schemas.microsoft.com/office/drawing/2014/main" id="{B6570517-8DC7-438C-AC67-ED7143D4A977}"/>
              </a:ext>
            </a:extLst>
          </p:cNvPr>
          <p:cNvPicPr>
            <a:picLocks/>
          </p:cNvPicPr>
          <p:nvPr/>
        </p:nvPicPr>
        <p:blipFill>
          <a:blip r:embed="rId5" cstate="hqprint">
            <a:extLst>
              <a:ext uri="{28A0092B-C50C-407E-A947-70E740481C1C}">
                <a14:useLocalDpi xmlns:a14="http://schemas.microsoft.com/office/drawing/2010/main" val="0"/>
              </a:ext>
            </a:extLst>
          </a:blip>
          <a:stretch>
            <a:fillRect/>
          </a:stretch>
        </p:blipFill>
        <p:spPr>
          <a:xfrm>
            <a:off x="6040570" y="3162233"/>
            <a:ext cx="596653" cy="624150"/>
          </a:xfrm>
          <a:prstGeom prst="rect">
            <a:avLst/>
          </a:prstGeom>
        </p:spPr>
      </p:pic>
      <p:pic>
        <p:nvPicPr>
          <p:cNvPr id="7" name="図 6">
            <a:extLst>
              <a:ext uri="{FF2B5EF4-FFF2-40B4-BE49-F238E27FC236}">
                <a16:creationId xmlns:a16="http://schemas.microsoft.com/office/drawing/2014/main" id="{D41ECC87-2E1A-456B-B6AA-69A1BC2764BF}"/>
              </a:ext>
            </a:extLst>
          </p:cNvPr>
          <p:cNvPicPr>
            <a:picLocks/>
          </p:cNvPicPr>
          <p:nvPr/>
        </p:nvPicPr>
        <p:blipFill>
          <a:blip r:embed="rId6" cstate="hqprint">
            <a:extLst>
              <a:ext uri="{28A0092B-C50C-407E-A947-70E740481C1C}">
                <a14:useLocalDpi xmlns:a14="http://schemas.microsoft.com/office/drawing/2010/main" val="0"/>
              </a:ext>
            </a:extLst>
          </a:blip>
          <a:stretch>
            <a:fillRect/>
          </a:stretch>
        </p:blipFill>
        <p:spPr>
          <a:xfrm>
            <a:off x="5202613" y="3178236"/>
            <a:ext cx="607395" cy="627494"/>
          </a:xfrm>
          <a:prstGeom prst="rect">
            <a:avLst/>
          </a:prstGeom>
        </p:spPr>
      </p:pic>
    </p:spTree>
    <p:extLst>
      <p:ext uri="{BB962C8B-B14F-4D97-AF65-F5344CB8AC3E}">
        <p14:creationId xmlns:p14="http://schemas.microsoft.com/office/powerpoint/2010/main" val="38145103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BIZ UDPゴシック"/>
        <a:cs typeface=""/>
      </a:majorFont>
      <a:minorFont>
        <a:latin typeface="Calibri"/>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kumimoji="1" sz="1400" dirty="0" smtClean="0">
            <a:latin typeface="BIZ UDPゴシック" panose="020B0400000000000000" pitchFamily="50" charset="-128"/>
            <a:ea typeface="BIZ UDPゴシック" panose="020B04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5501C7013CDB9419E4E2622841AB854" ma:contentTypeVersion="0" ma:contentTypeDescription="新しいドキュメントを作成します。" ma:contentTypeScope="" ma:versionID="800f2818ce3a0ece949f372d71f4d76c">
  <xsd:schema xmlns:xsd="http://www.w3.org/2001/XMLSchema" xmlns:xs="http://www.w3.org/2001/XMLSchema" xmlns:p="http://schemas.microsoft.com/office/2006/metadata/properties" targetNamespace="http://schemas.microsoft.com/office/2006/metadata/properties" ma:root="true" ma:fieldsID="9c161fb2ae5bb3a2fcf127737d26e8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BDC813-7E70-44A8-BC6D-755ED2B8DC10}">
  <ds:schemaRefs>
    <ds:schemaRef ds:uri="http://schemas.microsoft.com/sharepoint/v3/contenttype/forms"/>
  </ds:schemaRefs>
</ds:datastoreItem>
</file>

<file path=customXml/itemProps2.xml><?xml version="1.0" encoding="utf-8"?>
<ds:datastoreItem xmlns:ds="http://schemas.openxmlformats.org/officeDocument/2006/customXml" ds:itemID="{5D318F79-ECAB-4D4E-B6DB-512BAD29C846}">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8B9C6FB2-7D30-4AF4-BF7F-5F9ED948C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1906</TotalTime>
  <Words>1710</Words>
  <Application>Microsoft Office PowerPoint</Application>
  <PresentationFormat>A4 210 x 297 mm</PresentationFormat>
  <Paragraphs>203</Paragraphs>
  <Slides>2</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vt:i4>
      </vt:variant>
    </vt:vector>
  </HeadingPairs>
  <TitlesOfParts>
    <vt:vector size="18" baseType="lpstr">
      <vt:lpstr>BIZ UDPゴシック</vt:lpstr>
      <vt:lpstr>BIZ UDゴシック</vt:lpstr>
      <vt:lpstr>Meiryo UI</vt:lpstr>
      <vt:lpstr>ＭＳ Ｐゴシック</vt:lpstr>
      <vt:lpstr>ＭＳ ゴシック</vt:lpstr>
      <vt:lpstr>ＭＳ 明朝</vt:lpstr>
      <vt:lpstr>Yu Gothic UI</vt:lpstr>
      <vt:lpstr>游ゴシック</vt:lpstr>
      <vt:lpstr>Arial</vt:lpstr>
      <vt:lpstr>Calibri</vt:lpstr>
      <vt:lpstr>Calibri Light</vt:lpstr>
      <vt:lpstr>Century</vt:lpstr>
      <vt:lpstr>Leelawadee UI</vt:lpstr>
      <vt:lpstr>Segoe UI</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国税庁</dc:creator>
  <cp:lastModifiedBy>坂本 詩織</cp:lastModifiedBy>
  <cp:revision>229</cp:revision>
  <cp:lastPrinted>2024-08-19T05:24:39Z</cp:lastPrinted>
  <dcterms:created xsi:type="dcterms:W3CDTF">2024-04-23T08:30:28Z</dcterms:created>
  <dcterms:modified xsi:type="dcterms:W3CDTF">2024-12-06T01:58:54Z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0x01010065501C7013CDB9419E4E2622841AB854</vt:lpwstr>
  </property>
</Properties>
</file>